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6"/>
  </p:notesMasterIdLst>
  <p:sldIdLst>
    <p:sldId id="787" r:id="rId2"/>
    <p:sldId id="554" r:id="rId3"/>
    <p:sldId id="555" r:id="rId4"/>
    <p:sldId id="367" r:id="rId5"/>
    <p:sldId id="369" r:id="rId6"/>
    <p:sldId id="373" r:id="rId7"/>
    <p:sldId id="409" r:id="rId8"/>
    <p:sldId id="413" r:id="rId9"/>
    <p:sldId id="473" r:id="rId10"/>
    <p:sldId id="414" r:id="rId11"/>
    <p:sldId id="405" r:id="rId12"/>
    <p:sldId id="459" r:id="rId13"/>
    <p:sldId id="460" r:id="rId14"/>
    <p:sldId id="419" r:id="rId15"/>
    <p:sldId id="424" r:id="rId16"/>
    <p:sldId id="425" r:id="rId17"/>
    <p:sldId id="426" r:id="rId18"/>
    <p:sldId id="427" r:id="rId19"/>
    <p:sldId id="429" r:id="rId20"/>
    <p:sldId id="430" r:id="rId21"/>
    <p:sldId id="433" r:id="rId22"/>
    <p:sldId id="437" r:id="rId23"/>
    <p:sldId id="440" r:id="rId24"/>
    <p:sldId id="442" r:id="rId25"/>
    <p:sldId id="452" r:id="rId26"/>
    <p:sldId id="422" r:id="rId27"/>
    <p:sldId id="417" r:id="rId28"/>
    <p:sldId id="456" r:id="rId29"/>
    <p:sldId id="457" r:id="rId30"/>
    <p:sldId id="462" r:id="rId31"/>
    <p:sldId id="464" r:id="rId32"/>
    <p:sldId id="465" r:id="rId33"/>
    <p:sldId id="466" r:id="rId34"/>
    <p:sldId id="463" r:id="rId35"/>
    <p:sldId id="471" r:id="rId36"/>
    <p:sldId id="474" r:id="rId37"/>
    <p:sldId id="488" r:id="rId38"/>
    <p:sldId id="489" r:id="rId39"/>
    <p:sldId id="490" r:id="rId40"/>
    <p:sldId id="491" r:id="rId41"/>
    <p:sldId id="475" r:id="rId42"/>
    <p:sldId id="476" r:id="rId43"/>
    <p:sldId id="477" r:id="rId44"/>
    <p:sldId id="478" r:id="rId45"/>
    <p:sldId id="479" r:id="rId46"/>
    <p:sldId id="480" r:id="rId47"/>
    <p:sldId id="481" r:id="rId48"/>
    <p:sldId id="482" r:id="rId49"/>
    <p:sldId id="483" r:id="rId50"/>
    <p:sldId id="484" r:id="rId51"/>
    <p:sldId id="485" r:id="rId52"/>
    <p:sldId id="486" r:id="rId53"/>
    <p:sldId id="487" r:id="rId54"/>
    <p:sldId id="552" r:id="rId55"/>
    <p:sldId id="467" r:id="rId56"/>
    <p:sldId id="468" r:id="rId57"/>
    <p:sldId id="470" r:id="rId58"/>
    <p:sldId id="492" r:id="rId59"/>
    <p:sldId id="493" r:id="rId60"/>
    <p:sldId id="494" r:id="rId61"/>
    <p:sldId id="495" r:id="rId62"/>
    <p:sldId id="496" r:id="rId63"/>
    <p:sldId id="498" r:id="rId64"/>
    <p:sldId id="500" r:id="rId65"/>
    <p:sldId id="508" r:id="rId66"/>
    <p:sldId id="501" r:id="rId67"/>
    <p:sldId id="534" r:id="rId68"/>
    <p:sldId id="502" r:id="rId69"/>
    <p:sldId id="509" r:id="rId70"/>
    <p:sldId id="503" r:id="rId71"/>
    <p:sldId id="553" r:id="rId72"/>
    <p:sldId id="504" r:id="rId73"/>
    <p:sldId id="505" r:id="rId74"/>
    <p:sldId id="506" r:id="rId75"/>
    <p:sldId id="513" r:id="rId76"/>
    <p:sldId id="514" r:id="rId77"/>
    <p:sldId id="515" r:id="rId78"/>
    <p:sldId id="516" r:id="rId79"/>
    <p:sldId id="517" r:id="rId80"/>
    <p:sldId id="518" r:id="rId81"/>
    <p:sldId id="522" r:id="rId82"/>
    <p:sldId id="524" r:id="rId83"/>
    <p:sldId id="525" r:id="rId84"/>
    <p:sldId id="531" r:id="rId85"/>
    <p:sldId id="532" r:id="rId86"/>
    <p:sldId id="533" r:id="rId87"/>
    <p:sldId id="469" r:id="rId88"/>
    <p:sldId id="538" r:id="rId89"/>
    <p:sldId id="535" r:id="rId90"/>
    <p:sldId id="536" r:id="rId91"/>
    <p:sldId id="539" r:id="rId92"/>
    <p:sldId id="537" r:id="rId93"/>
    <p:sldId id="540" r:id="rId94"/>
    <p:sldId id="541" r:id="rId95"/>
    <p:sldId id="542" r:id="rId96"/>
    <p:sldId id="543" r:id="rId97"/>
    <p:sldId id="544" r:id="rId98"/>
    <p:sldId id="545" r:id="rId99"/>
    <p:sldId id="546" r:id="rId100"/>
    <p:sldId id="547" r:id="rId101"/>
    <p:sldId id="548" r:id="rId102"/>
    <p:sldId id="549" r:id="rId103"/>
    <p:sldId id="550" r:id="rId104"/>
    <p:sldId id="551" r:id="rId10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FF7"/>
    <a:srgbClr val="2240FF"/>
    <a:srgbClr val="D2DEEF"/>
    <a:srgbClr val="96A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469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presProps" Target="pres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heme" Target="theme/theme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71618-3BEE-4F17-A8EC-46E503329DC9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E1170C-949E-4BA0-ABC6-F70C655CE4E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695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hubblesite.org/contents/news-releases/2014/news-2014-27.html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stsci.edu/" TargetMode="External"/><Relationship Id="rId5" Type="http://schemas.openxmlformats.org/officeDocument/2006/relationships/hyperlink" Target="http://www.spacetelescope.org/" TargetMode="External"/><Relationship Id="rId4" Type="http://schemas.openxmlformats.org/officeDocument/2006/relationships/hyperlink" Target="http://www.nasa.gov/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https://hubblesite.org/contents/news-releases/2014/news-2014-27.html</a:t>
            </a:r>
            <a:endParaRPr lang="en-US" dirty="0"/>
          </a:p>
          <a:p>
            <a:endParaRPr lang="en-US" sz="1200" b="1" i="0" kern="1200" cap="all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Astronomers using the Hubble Space Telescope have assembled a comprehensive picture of the evolving universe – among the most colorful deep space images ever captured by the 24-year-old telescope. This study, which includes ultraviolet light, provides the missing link in star formation.</a:t>
            </a:r>
          </a:p>
          <a:p>
            <a:endParaRPr lang="en-US" sz="1200" b="1" i="0" kern="1200" cap="all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cap="all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CREDITS: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NASA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ESA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Teplitz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Rafelski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(IPAC/Caltech), A. Koekemoer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STScI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R. Windhorst (Arizona State University), and Z.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Levay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STScI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Science: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NASA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ESA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Teplitz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M.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Rafelski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(IPAC/Caltech), P.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Kurczynski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(Rutgers University), N. Bond (Goddard Space Flight Center), E. Soto (Catholic University), N.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Grogin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A. Koekemoer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STScI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H.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Atek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(École Polytechnique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Fédérale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Lausanne, Switzerland), T. Brown and D. Coe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STScI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J. Colbert and Y. Dai (IPAC/Caltech), H. Ferguson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STScI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S. Finkelstein (University of Texas, Austin), J. Gardner (Goddard Space Flight Center), E.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Gawiser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(Rutgers University), M.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Giavalisco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(University of Massachusetts, Amherst), C.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Gronwall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(Penn State University), D.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Hanish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(IPAC/Caltech), K.-S. Lee (Purdue University), Z.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Levay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STScI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D. De Mello (Catholic University), S.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Ravindranath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R. Ryan 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STScI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B.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(University of California, Riverside), C.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Scarlata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(University of Minnesota, Minneapolis), E.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Voyer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(CNRS, Marseille), and R. Windhorst (Arizona State University)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47A42F-2E9D-454A-80B6-39ED6382C2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18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62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4676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78087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64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28185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41934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67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75257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68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39905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70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16206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71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35832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72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44387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73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4280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https://www.pinterest.ca/pin/231302130841121655/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A19FDD-BE0C-4025-9949-8151BDE550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31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74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41620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77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46203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79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26976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80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88873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83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37953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A19FDD-BE0C-4025-9949-8151BDE550BC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023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DF140E-A5D5-43D4-9115-07966A935E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17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A19FDD-BE0C-4025-9949-8151BDE550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55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A19FDD-BE0C-4025-9949-8151BDE550B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47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52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7450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53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3036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4201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E1170C-949E-4BA0-ABC6-F70C655CE4E3}" type="slidenum">
              <a:rPr lang="en-CA" smtClean="0"/>
              <a:t>58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2698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8710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5255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868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2698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0185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5535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9214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3069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2139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1124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8881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AEA22-4F48-44E1-AF74-1B78334C14D7}" type="datetimeFigureOut">
              <a:rPr lang="en-CA" smtClean="0"/>
              <a:t>2021-03-31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FBBB5-2322-4DB7-9F96-848D953A365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6090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object, night, snow&#10;&#10;Description automatically generated">
            <a:extLst>
              <a:ext uri="{FF2B5EF4-FFF2-40B4-BE49-F238E27FC236}">
                <a16:creationId xmlns:a16="http://schemas.microsoft.com/office/drawing/2014/main" id="{890D7C6A-2CB1-4253-84E9-61A56C08FE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38" b="342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98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by an example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14261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0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4" name="Table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081985"/>
              </p:ext>
            </p:extLst>
          </p:nvPr>
        </p:nvGraphicFramePr>
        <p:xfrm>
          <a:off x="110834" y="4358640"/>
          <a:ext cx="1208116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352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68101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34603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6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404777"/>
                  </a:ext>
                </a:extLst>
              </a:tr>
            </a:tbl>
          </a:graphicData>
        </a:graphic>
      </p:graphicFrame>
      <p:sp>
        <p:nvSpPr>
          <p:cNvPr id="81" name="L-Shape 80"/>
          <p:cNvSpPr/>
          <p:nvPr/>
        </p:nvSpPr>
        <p:spPr>
          <a:xfrm rot="18005319">
            <a:off x="7419009" y="6013319"/>
            <a:ext cx="914400" cy="479506"/>
          </a:xfrm>
          <a:prstGeom prst="corner">
            <a:avLst>
              <a:gd name="adj1" fmla="val 50000"/>
              <a:gd name="adj2" fmla="val 53359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371973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49946" y="643149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118061" y="550360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0" y="648715"/>
            <a:ext cx="1219199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 (Recap)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0. Do we need combinational logic or sequential logic?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 we need memory?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1. How many storage (flip-flops)?</a:t>
            </a:r>
            <a:r>
              <a:rPr lang="en-US" sz="2400" baseline="30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#FF</a:t>
            </a:r>
            <a:endParaRPr lang="en-US" sz="24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2. Form the state (transition) diagram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3. Form the state table 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4. Fill the state table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5. What type of storage (flip-flop)?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RS, D, T, JK, or Mixed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6. Input (</a:t>
            </a:r>
            <a:r>
              <a:rPr lang="en-US" sz="24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excitation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equations for each FF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7. Minimization of input (</a:t>
            </a:r>
            <a:r>
              <a:rPr lang="en-US" sz="24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excitation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) equations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8. Draw/Sketch Logic Circuit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9. (Optional) Test</a:t>
            </a:r>
          </a:p>
          <a:p>
            <a:pPr defTabSz="457200">
              <a:defRPr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endParaRPr lang="en-US" sz="24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66776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3280204"/>
            <a:ext cx="12191999" cy="350982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49946" y="643149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118061" y="550360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0" y="648715"/>
            <a:ext cx="1219199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 (Recap)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0. Do we need combinational logic or sequential logic?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 we need memory?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1. How many storage (flip-flops)?</a:t>
            </a:r>
            <a:r>
              <a:rPr lang="en-US" sz="2400" baseline="30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#FF</a:t>
            </a:r>
            <a:endParaRPr lang="en-US" sz="24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2. Form the state (transition) diagram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3. Form the state table 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4. Fill the state table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5. What type of storage (flip-flop)?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RS, D, T, JK, or Mixed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6. Input (</a:t>
            </a:r>
            <a:r>
              <a:rPr lang="en-US" sz="24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excitation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equations for each FF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7. Minimization of input (</a:t>
            </a:r>
            <a:r>
              <a:rPr lang="en-US" sz="24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excitation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) equations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8. Draw/Sketch Logic Circuit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9. (Optional) Test</a:t>
            </a:r>
          </a:p>
          <a:p>
            <a:pPr defTabSz="457200">
              <a:defRPr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endParaRPr lang="en-US" sz="24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09396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791855"/>
            <a:ext cx="12191999" cy="730967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49946" y="643149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118061" y="550360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0" y="648715"/>
            <a:ext cx="1219199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 (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Advanced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0. Do we need combinational logic or sequential logic?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 we need memory?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1. How many storage (flip-flops)?</a:t>
            </a:r>
            <a:r>
              <a:rPr lang="en-US" sz="2400" baseline="30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#FF</a:t>
            </a:r>
            <a:endParaRPr lang="en-US" sz="24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2. Form the state (transition) diagram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2.1. State Reduction 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3. Form the state table 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4. Fill the state table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5. What type of storage (flip-flop)?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RS, D, T, JK, or Mixed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6. Input (</a:t>
            </a:r>
            <a:r>
              <a:rPr lang="en-US" sz="24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excitation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equations for each FF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7. Minimization of input (</a:t>
            </a:r>
            <a:r>
              <a:rPr lang="en-US" sz="24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excitation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) equations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8. Draw/Sketch Logic Circuit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9. (Optional) Test</a:t>
            </a:r>
          </a:p>
          <a:p>
            <a:pPr defTabSz="457200">
              <a:defRPr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endParaRPr lang="en-US" sz="24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67927" y="1603340"/>
            <a:ext cx="6456219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i="1" dirty="0">
                <a:latin typeface="Segoe UI" panose="020B0502040204020203" pitchFamily="34" charset="0"/>
                <a:cs typeface="Segoe UI" panose="020B0502040204020203" pitchFamily="34" charset="0"/>
              </a:rPr>
              <a:t>Theory of Automata </a:t>
            </a:r>
          </a:p>
          <a:p>
            <a:pPr algn="ctr" defTabSz="457200">
              <a:defRPr/>
            </a:pPr>
            <a:r>
              <a:rPr lang="en-US" i="1" dirty="0">
                <a:latin typeface="Segoe UI" panose="020B0502040204020203" pitchFamily="34" charset="0"/>
                <a:cs typeface="Segoe UI" panose="020B0502040204020203" pitchFamily="34" charset="0"/>
              </a:rPr>
              <a:t>COMP-2140: Computer Languages, Grammars, and Translators</a:t>
            </a:r>
          </a:p>
        </p:txBody>
      </p:sp>
    </p:spTree>
    <p:extLst>
      <p:ext uri="{BB962C8B-B14F-4D97-AF65-F5344CB8AC3E}">
        <p14:creationId xmlns:p14="http://schemas.microsoft.com/office/powerpoint/2010/main" val="403151595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5367754" y="912847"/>
            <a:ext cx="2743200" cy="2743200"/>
            <a:chOff x="5532450" y="2057400"/>
            <a:chExt cx="2743200" cy="2743200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16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365334" y="2749489"/>
              <a:ext cx="1176924" cy="70788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Only 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Flip-Flop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527480" y="2057400"/>
            <a:ext cx="2743200" cy="2743200"/>
            <a:chOff x="5532450" y="2057400"/>
            <a:chExt cx="2743200" cy="27432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solidFill>
              <a:srgbClr val="CFD5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5995648" y="3013409"/>
              <a:ext cx="1846980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8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Sequential</a:t>
              </a:r>
            </a:p>
            <a:p>
              <a:pPr algn="ctr">
                <a:defRPr/>
              </a:pPr>
              <a:r>
                <a:rPr lang="en-US" sz="28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Logic</a:t>
              </a:r>
            </a:p>
          </p:txBody>
        </p:sp>
      </p:grpSp>
      <p:cxnSp>
        <p:nvCxnSpPr>
          <p:cNvPr id="4" name="Straight Arrow Connector 3"/>
          <p:cNvCxnSpPr>
            <a:stCxn id="18" idx="6"/>
          </p:cNvCxnSpPr>
          <p:nvPr/>
        </p:nvCxnSpPr>
        <p:spPr>
          <a:xfrm>
            <a:off x="4270680" y="3429000"/>
            <a:ext cx="1032840" cy="0"/>
          </a:xfrm>
          <a:prstGeom prst="straightConnector1">
            <a:avLst/>
          </a:prstGeom>
          <a:ln w="41275">
            <a:solidFill>
              <a:schemeClr val="tx1">
                <a:lumMod val="95000"/>
                <a:lumOff val="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5477236" y="3069549"/>
            <a:ext cx="2743200" cy="2743200"/>
            <a:chOff x="5532450" y="2057400"/>
            <a:chExt cx="2743200" cy="27432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396338" y="2908182"/>
              <a:ext cx="1176924" cy="163121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Flip-Flop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+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Inputs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+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Outputs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319484" y="2197363"/>
            <a:ext cx="2743200" cy="2743200"/>
            <a:chOff x="5532450" y="2057400"/>
            <a:chExt cx="2743200" cy="2743200"/>
          </a:xfrm>
          <a:solidFill>
            <a:schemeClr val="accent4">
              <a:lumMod val="75000"/>
            </a:schemeClr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40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018230" y="2899259"/>
              <a:ext cx="1771639" cy="156966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32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Flip-Flop</a:t>
              </a:r>
            </a:p>
            <a:p>
              <a:pPr algn="ctr">
                <a:defRPr/>
              </a:pPr>
              <a:r>
                <a:rPr lang="en-US" sz="32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+</a:t>
              </a:r>
            </a:p>
            <a:p>
              <a:pPr algn="ctr">
                <a:defRPr/>
              </a:pPr>
              <a:r>
                <a:rPr lang="en-US" sz="32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Inputs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2977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1017090" y="2212464"/>
            <a:ext cx="3009966" cy="2059814"/>
            <a:chOff x="3703005" y="2331017"/>
            <a:chExt cx="1446280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703005" y="2331017"/>
              <a:ext cx="1446280" cy="871402"/>
              <a:chOff x="3789316" y="95249"/>
              <a:chExt cx="4002893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3789316" y="491669"/>
                <a:ext cx="4002893" cy="1774350"/>
                <a:chOff x="1409183" y="1066799"/>
                <a:chExt cx="8810158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1409183" y="2568373"/>
                  <a:ext cx="3003481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3200" i="1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4818374" y="178703"/>
                <a:ext cx="490742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R</a:t>
                </a:r>
                <a:endParaRPr lang="en-CA" sz="1100" dirty="0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4862524" y="883486"/>
                <a:ext cx="463027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</a:t>
                </a:r>
                <a:endParaRPr lang="en-CA" sz="1100" dirty="0"/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75168" y="2212464"/>
            <a:ext cx="2551297" cy="2059814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3200" i="1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4818374" y="178703"/>
                <a:ext cx="460896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</a:t>
                </a:r>
                <a:endParaRPr lang="en-CA" sz="1100" dirty="0"/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997828" y="2212464"/>
            <a:ext cx="2551297" cy="2059814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3200" i="1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4818374" y="178703"/>
                <a:ext cx="392679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J</a:t>
                </a:r>
                <a:endParaRPr lang="en-CA" sz="1100" dirty="0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4862524" y="883486"/>
                <a:ext cx="482214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K</a:t>
                </a:r>
                <a:endParaRPr lang="en-CA" sz="1100" dirty="0"/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4025892" y="2316707"/>
            <a:ext cx="421904" cy="340386"/>
            <a:chOff x="4025892" y="1476195"/>
            <a:chExt cx="421904" cy="340386"/>
          </a:xfrm>
        </p:grpSpPr>
        <p:sp>
          <p:nvSpPr>
            <p:cNvPr id="7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84876" y="1517211"/>
              <a:ext cx="340386" cy="258353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4310280" y="1587548"/>
              <a:ext cx="137516" cy="12798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1400"/>
            </a:p>
          </p:txBody>
        </p:sp>
      </p:grpSp>
      <p:cxnSp>
        <p:nvCxnSpPr>
          <p:cNvPr id="83" name="Straight Connector 82"/>
          <p:cNvCxnSpPr/>
          <p:nvPr/>
        </p:nvCxnSpPr>
        <p:spPr>
          <a:xfrm flipV="1">
            <a:off x="4454398" y="2490759"/>
            <a:ext cx="966158" cy="3777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7604268" y="2482957"/>
            <a:ext cx="1449913" cy="125572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7626465" y="2625443"/>
            <a:ext cx="1426003" cy="34192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701006" y="4793674"/>
            <a:ext cx="8306058" cy="10714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9018690" y="3826189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093640" y="3816952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1475758" y="3816953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2032533" y="3644358"/>
            <a:ext cx="6030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485332" y="4341244"/>
            <a:ext cx="6030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cxnSp>
        <p:nvCxnSpPr>
          <p:cNvPr id="103" name="Straight Connector 102"/>
          <p:cNvCxnSpPr/>
          <p:nvPr/>
        </p:nvCxnSpPr>
        <p:spPr>
          <a:xfrm flipV="1">
            <a:off x="1511234" y="1531650"/>
            <a:ext cx="9840257" cy="16824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11351491" y="1502831"/>
            <a:ext cx="0" cy="109728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V="1">
            <a:off x="1520470" y="1539238"/>
            <a:ext cx="0" cy="95479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1017089" y="1829429"/>
            <a:ext cx="6436656" cy="1943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H="1" flipV="1">
            <a:off x="7444509" y="1811487"/>
            <a:ext cx="0" cy="813956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H="1" flipV="1">
            <a:off x="1006764" y="1838036"/>
            <a:ext cx="10325" cy="112932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629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0) Is it sequential circuit?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424820" y="4523563"/>
            <a:ext cx="970819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At least one FF 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 Yes</a:t>
            </a: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At least one feedback 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 Yes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Otherwise  No</a:t>
            </a: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345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1017090" y="2212464"/>
            <a:ext cx="3009966" cy="2059814"/>
            <a:chOff x="3703005" y="2331017"/>
            <a:chExt cx="1446280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703005" y="2331017"/>
              <a:ext cx="1446280" cy="871402"/>
              <a:chOff x="3789316" y="95249"/>
              <a:chExt cx="4002893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3789316" y="491669"/>
                <a:ext cx="4002893" cy="1774350"/>
                <a:chOff x="1409183" y="1066799"/>
                <a:chExt cx="8810158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1409183" y="2568373"/>
                  <a:ext cx="3003481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rgbClr val="FFC000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3200" i="1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4818374" y="178703"/>
                <a:ext cx="490742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R</a:t>
                </a:r>
                <a:endParaRPr lang="en-CA" sz="1100" dirty="0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4862524" y="883486"/>
                <a:ext cx="463027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</a:t>
                </a:r>
                <a:endParaRPr lang="en-CA" sz="1100" dirty="0"/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75168" y="2212464"/>
            <a:ext cx="2551297" cy="2059814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rgbClr val="FFC000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3200" i="1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4818374" y="178703"/>
                <a:ext cx="460896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</a:t>
                </a:r>
                <a:endParaRPr lang="en-CA" sz="1100" dirty="0"/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997828" y="2212464"/>
            <a:ext cx="2551297" cy="2059814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rgbClr val="FFC000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3200" i="1" dirty="0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4818374" y="178703"/>
                <a:ext cx="392679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J</a:t>
                </a:r>
                <a:endParaRPr lang="en-CA" sz="1100" dirty="0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4862524" y="883486"/>
                <a:ext cx="482214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K</a:t>
                </a:r>
                <a:endParaRPr lang="en-CA" sz="1100" dirty="0"/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4025892" y="2316707"/>
            <a:ext cx="421904" cy="340386"/>
            <a:chOff x="4025892" y="1476195"/>
            <a:chExt cx="421904" cy="340386"/>
          </a:xfrm>
        </p:grpSpPr>
        <p:sp>
          <p:nvSpPr>
            <p:cNvPr id="7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84876" y="1517211"/>
              <a:ext cx="340386" cy="258353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4310280" y="1587548"/>
              <a:ext cx="137516" cy="12798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1400"/>
            </a:p>
          </p:txBody>
        </p:sp>
      </p:grpSp>
      <p:cxnSp>
        <p:nvCxnSpPr>
          <p:cNvPr id="83" name="Straight Connector 82"/>
          <p:cNvCxnSpPr/>
          <p:nvPr/>
        </p:nvCxnSpPr>
        <p:spPr>
          <a:xfrm flipV="1">
            <a:off x="4454398" y="2490759"/>
            <a:ext cx="966158" cy="3777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7604268" y="2482957"/>
            <a:ext cx="1449913" cy="125572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7626465" y="2625443"/>
            <a:ext cx="1426003" cy="34192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701006" y="4793674"/>
            <a:ext cx="8306058" cy="10714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9018690" y="3826189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093640" y="3816952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1475758" y="3816953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2032533" y="3644358"/>
            <a:ext cx="6030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485332" y="4341244"/>
            <a:ext cx="6030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cxnSp>
        <p:nvCxnSpPr>
          <p:cNvPr id="103" name="Straight Connector 102"/>
          <p:cNvCxnSpPr/>
          <p:nvPr/>
        </p:nvCxnSpPr>
        <p:spPr>
          <a:xfrm flipV="1">
            <a:off x="1511234" y="1531650"/>
            <a:ext cx="9840257" cy="16824"/>
          </a:xfrm>
          <a:prstGeom prst="line">
            <a:avLst/>
          </a:prstGeom>
          <a:ln w="50800">
            <a:solidFill>
              <a:srgbClr val="FF0000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11351491" y="1502831"/>
            <a:ext cx="0" cy="1097280"/>
          </a:xfrm>
          <a:prstGeom prst="line">
            <a:avLst/>
          </a:prstGeom>
          <a:ln w="5080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V="1">
            <a:off x="1520470" y="1539238"/>
            <a:ext cx="0" cy="954794"/>
          </a:xfrm>
          <a:prstGeom prst="line">
            <a:avLst/>
          </a:prstGeom>
          <a:ln w="5080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1017089" y="1829429"/>
            <a:ext cx="6436656" cy="19436"/>
          </a:xfrm>
          <a:prstGeom prst="line">
            <a:avLst/>
          </a:prstGeom>
          <a:ln w="50800">
            <a:solidFill>
              <a:srgbClr val="FF0000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H="1" flipV="1">
            <a:off x="7444509" y="1811487"/>
            <a:ext cx="0" cy="813956"/>
          </a:xfrm>
          <a:prstGeom prst="line">
            <a:avLst/>
          </a:prstGeom>
          <a:ln w="5080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H="1" flipV="1">
            <a:off x="1006764" y="1838036"/>
            <a:ext cx="10325" cy="1129327"/>
          </a:xfrm>
          <a:prstGeom prst="line">
            <a:avLst/>
          </a:prstGeom>
          <a:ln w="50800">
            <a:solidFill>
              <a:srgbClr val="FF0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256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1) What are the FFs?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2974220" y="5008074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1.1. We pick a name for each FF</a:t>
            </a:r>
          </a:p>
          <a:p>
            <a:pPr lvl="0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1.2. We note the type of FF</a:t>
            </a:r>
          </a:p>
        </p:txBody>
      </p:sp>
    </p:spTree>
    <p:extLst>
      <p:ext uri="{BB962C8B-B14F-4D97-AF65-F5344CB8AC3E}">
        <p14:creationId xmlns:p14="http://schemas.microsoft.com/office/powerpoint/2010/main" val="2420274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1017090" y="2212464"/>
            <a:ext cx="3009966" cy="2059814"/>
            <a:chOff x="3703005" y="2331017"/>
            <a:chExt cx="1446280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703005" y="2331017"/>
              <a:ext cx="1446280" cy="871402"/>
              <a:chOff x="3789316" y="95249"/>
              <a:chExt cx="4002893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3789316" y="491669"/>
                <a:ext cx="4002893" cy="1774350"/>
                <a:chOff x="1409183" y="1066799"/>
                <a:chExt cx="8810158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1409183" y="2568373"/>
                  <a:ext cx="3003481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4818374" y="178703"/>
                <a:ext cx="490742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R</a:t>
                </a:r>
                <a:endParaRPr lang="en-CA" sz="1100" dirty="0">
                  <a:solidFill>
                    <a:srgbClr val="2240FF"/>
                  </a:solidFill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4862524" y="883486"/>
                <a:ext cx="463027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</a:t>
                </a:r>
                <a:endParaRPr lang="en-CA" sz="1100" dirty="0">
                  <a:solidFill>
                    <a:srgbClr val="2240FF"/>
                  </a:solidFill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75168" y="2212464"/>
            <a:ext cx="2551297" cy="2059814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4818374" y="178703"/>
                <a:ext cx="460896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</a:t>
                </a:r>
                <a:endParaRPr lang="en-CA" sz="11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997828" y="2212464"/>
            <a:ext cx="2551297" cy="2059814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4818374" y="178703"/>
                <a:ext cx="392679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J</a:t>
                </a:r>
                <a:endParaRPr lang="en-CA" sz="11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4862524" y="883486"/>
                <a:ext cx="482214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K</a:t>
                </a:r>
                <a:endParaRPr lang="en-CA" sz="11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4025892" y="2316707"/>
            <a:ext cx="421904" cy="340386"/>
            <a:chOff x="4025892" y="1476195"/>
            <a:chExt cx="421904" cy="340386"/>
          </a:xfrm>
        </p:grpSpPr>
        <p:sp>
          <p:nvSpPr>
            <p:cNvPr id="7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84876" y="1517211"/>
              <a:ext cx="340386" cy="258353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4310280" y="1587548"/>
              <a:ext cx="137516" cy="12798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1400"/>
            </a:p>
          </p:txBody>
        </p:sp>
      </p:grpSp>
      <p:cxnSp>
        <p:nvCxnSpPr>
          <p:cNvPr id="83" name="Straight Connector 82"/>
          <p:cNvCxnSpPr/>
          <p:nvPr/>
        </p:nvCxnSpPr>
        <p:spPr>
          <a:xfrm flipV="1">
            <a:off x="4454398" y="2490759"/>
            <a:ext cx="966158" cy="3777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7604268" y="2482957"/>
            <a:ext cx="1449913" cy="125572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7626465" y="2625443"/>
            <a:ext cx="1426003" cy="34192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701006" y="4793674"/>
            <a:ext cx="8306058" cy="10714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9018690" y="3826189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093640" y="3816952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1475758" y="3816953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2032533" y="3644358"/>
            <a:ext cx="6030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485332" y="4341244"/>
            <a:ext cx="6030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cxnSp>
        <p:nvCxnSpPr>
          <p:cNvPr id="103" name="Straight Connector 102"/>
          <p:cNvCxnSpPr/>
          <p:nvPr/>
        </p:nvCxnSpPr>
        <p:spPr>
          <a:xfrm flipV="1">
            <a:off x="1511234" y="1531650"/>
            <a:ext cx="9840257" cy="16824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11351491" y="1502831"/>
            <a:ext cx="0" cy="109728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V="1">
            <a:off x="1520470" y="1539238"/>
            <a:ext cx="0" cy="95479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1017089" y="1829429"/>
            <a:ext cx="6436656" cy="1943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H="1" flipV="1">
            <a:off x="7444509" y="1811487"/>
            <a:ext cx="0" cy="813956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H="1" flipV="1">
            <a:off x="1006764" y="1838036"/>
            <a:ext cx="10325" cy="112932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404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2) What are the state </a:t>
            </a:r>
            <a:r>
              <a:rPr lang="en-US" sz="4000">
                <a:latin typeface="Segoe UI" panose="020B0502040204020203" pitchFamily="34" charset="0"/>
                <a:cs typeface="Segoe UI" panose="020B0502040204020203" pitchFamily="34" charset="0"/>
              </a:rPr>
              <a:t>combinations (possibilities)?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0" y="5008074"/>
            <a:ext cx="1268241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Each FF can have {0,1} states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In total, 2</a:t>
            </a:r>
            <a:r>
              <a:rPr lang="en-US" sz="4000" baseline="30000" dirty="0">
                <a:latin typeface="Segoe UI" panose="020B0502040204020203" pitchFamily="34" charset="0"/>
                <a:cs typeface="Segoe UI" panose="020B0502040204020203" pitchFamily="34" charset="0"/>
              </a:rPr>
              <a:t>#FFs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57128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1017090" y="2212464"/>
            <a:ext cx="3009966" cy="2059814"/>
            <a:chOff x="3703005" y="2331017"/>
            <a:chExt cx="1446280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703005" y="2331017"/>
              <a:ext cx="1446280" cy="871402"/>
              <a:chOff x="3789316" y="95249"/>
              <a:chExt cx="4002893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3789316" y="491669"/>
                <a:ext cx="4002893" cy="1774350"/>
                <a:chOff x="1409183" y="1066799"/>
                <a:chExt cx="8810158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1409183" y="2568373"/>
                  <a:ext cx="3003481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4818374" y="178703"/>
                <a:ext cx="490742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R</a:t>
                </a:r>
                <a:endParaRPr lang="en-CA" sz="1100" dirty="0">
                  <a:solidFill>
                    <a:srgbClr val="2240FF"/>
                  </a:solidFill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4862524" y="883486"/>
                <a:ext cx="463027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</a:t>
                </a:r>
                <a:endParaRPr lang="en-CA" sz="1100" dirty="0">
                  <a:solidFill>
                    <a:srgbClr val="2240FF"/>
                  </a:solidFill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075168" y="2212464"/>
            <a:ext cx="2551297" cy="2059814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4818374" y="178703"/>
                <a:ext cx="460896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</a:t>
                </a:r>
                <a:endParaRPr lang="en-CA" sz="11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997828" y="2212464"/>
            <a:ext cx="2551297" cy="2059814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4818374" y="178703"/>
                <a:ext cx="392679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J</a:t>
                </a:r>
                <a:endParaRPr lang="en-CA" sz="11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4862524" y="883486"/>
                <a:ext cx="482214" cy="659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K</a:t>
                </a:r>
                <a:endParaRPr lang="en-CA" sz="11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4025892" y="2316707"/>
            <a:ext cx="421904" cy="340386"/>
            <a:chOff x="4025892" y="1476195"/>
            <a:chExt cx="421904" cy="340386"/>
          </a:xfrm>
        </p:grpSpPr>
        <p:sp>
          <p:nvSpPr>
            <p:cNvPr id="7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84876" y="1517211"/>
              <a:ext cx="340386" cy="258353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4310280" y="1587548"/>
              <a:ext cx="137516" cy="12798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1400"/>
            </a:p>
          </p:txBody>
        </p:sp>
      </p:grpSp>
      <p:cxnSp>
        <p:nvCxnSpPr>
          <p:cNvPr id="83" name="Straight Connector 82"/>
          <p:cNvCxnSpPr/>
          <p:nvPr/>
        </p:nvCxnSpPr>
        <p:spPr>
          <a:xfrm flipV="1">
            <a:off x="4454398" y="2490759"/>
            <a:ext cx="966158" cy="3777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7604268" y="2482957"/>
            <a:ext cx="1449913" cy="125572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7626465" y="2625443"/>
            <a:ext cx="1426003" cy="34192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701006" y="4793674"/>
            <a:ext cx="8306058" cy="10714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9018690" y="3826189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093640" y="3816952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1475758" y="3816953"/>
            <a:ext cx="0" cy="98595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2032533" y="3644358"/>
            <a:ext cx="6030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485332" y="4341244"/>
            <a:ext cx="6030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cxnSp>
        <p:nvCxnSpPr>
          <p:cNvPr id="103" name="Straight Connector 102"/>
          <p:cNvCxnSpPr/>
          <p:nvPr/>
        </p:nvCxnSpPr>
        <p:spPr>
          <a:xfrm flipV="1">
            <a:off x="1511234" y="1531650"/>
            <a:ext cx="9840257" cy="16824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11351491" y="1502831"/>
            <a:ext cx="0" cy="109728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V="1">
            <a:off x="1520470" y="1539238"/>
            <a:ext cx="0" cy="95479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1017089" y="1829429"/>
            <a:ext cx="6436656" cy="1943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H="1" flipV="1">
            <a:off x="7444509" y="1811487"/>
            <a:ext cx="0" cy="813956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H="1" flipV="1">
            <a:off x="1006764" y="1838036"/>
            <a:ext cx="10325" cy="1129327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615237" y="5359821"/>
            <a:ext cx="970819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#FFs = 3 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 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4000" baseline="30000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 = 8 combinations</a:t>
            </a:r>
          </a:p>
        </p:txBody>
      </p:sp>
    </p:spTree>
    <p:extLst>
      <p:ext uri="{BB962C8B-B14F-4D97-AF65-F5344CB8AC3E}">
        <p14:creationId xmlns:p14="http://schemas.microsoft.com/office/powerpoint/2010/main" val="1580833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3) Form a ‘State’ Table 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0" y="4839325"/>
            <a:ext cx="1268241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3.1. For each FF, one column for </a:t>
            </a:r>
            <a:r>
              <a:rPr lang="en-US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current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 state</a:t>
            </a:r>
          </a:p>
          <a:p>
            <a:pPr lvl="0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3.2. For each FF, one column for </a:t>
            </a:r>
            <a:r>
              <a:rPr lang="en-US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 state</a:t>
            </a:r>
          </a:p>
          <a:p>
            <a:pPr lvl="0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3.3. For each combination of current state one row</a:t>
            </a:r>
          </a:p>
        </p:txBody>
      </p:sp>
    </p:spTree>
    <p:extLst>
      <p:ext uri="{BB962C8B-B14F-4D97-AF65-F5344CB8AC3E}">
        <p14:creationId xmlns:p14="http://schemas.microsoft.com/office/powerpoint/2010/main" val="2236334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2000719" y="265160"/>
            <a:ext cx="8297828" cy="2136296"/>
            <a:chOff x="369151" y="117377"/>
            <a:chExt cx="11050665" cy="3309315"/>
          </a:xfrm>
        </p:grpSpPr>
        <p:grpSp>
          <p:nvGrpSpPr>
            <p:cNvPr id="26" name="Group 25"/>
            <p:cNvGrpSpPr/>
            <p:nvPr/>
          </p:nvGrpSpPr>
          <p:grpSpPr>
            <a:xfrm>
              <a:off x="887781" y="827010"/>
              <a:ext cx="3009966" cy="2059814"/>
              <a:chOff x="3703005" y="2331017"/>
              <a:chExt cx="1446280" cy="871402"/>
            </a:xfrm>
          </p:grpSpPr>
          <p:cxnSp>
            <p:nvCxnSpPr>
              <p:cNvPr id="2" name="Straight Connector 1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3703005" y="2331017"/>
                <a:ext cx="1446280" cy="871402"/>
                <a:chOff x="3789316" y="95249"/>
                <a:chExt cx="4002893" cy="2943225"/>
              </a:xfrm>
            </p:grpSpPr>
            <p:grpSp>
              <p:nvGrpSpPr>
                <p:cNvPr id="4" name="Group 3"/>
                <p:cNvGrpSpPr>
                  <a:grpSpLocks noChangeAspect="1"/>
                </p:cNvGrpSpPr>
                <p:nvPr/>
              </p:nvGrpSpPr>
              <p:grpSpPr>
                <a:xfrm>
                  <a:off x="3789316" y="491669"/>
                  <a:ext cx="4002893" cy="1774350"/>
                  <a:chOff x="1409183" y="1066799"/>
                  <a:chExt cx="8810158" cy="3905254"/>
                </a:xfrm>
              </p:grpSpPr>
              <p:cxnSp>
                <p:nvCxnSpPr>
                  <p:cNvPr id="13" name="Straight Connector 12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 flipV="1">
                    <a:off x="7391401" y="1086420"/>
                    <a:ext cx="2827940" cy="11878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Connector 16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Connector 17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Straight Connector 21"/>
                  <p:cNvCxnSpPr/>
                  <p:nvPr/>
                </p:nvCxnSpPr>
                <p:spPr>
                  <a:xfrm>
                    <a:off x="1409183" y="2568373"/>
                    <a:ext cx="3003481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" name="Picture 4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6" name="Picture 5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7" name="Oval 6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8" name="Oval 7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C</a:t>
                  </a:r>
                  <a:endParaRPr lang="en-CA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0" name="Rectangle 9"/>
                <p:cNvSpPr/>
                <p:nvPr/>
              </p:nvSpPr>
              <p:spPr>
                <a:xfrm>
                  <a:off x="4818375" y="178701"/>
                  <a:ext cx="490741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R</a:t>
                  </a:r>
                  <a:endParaRPr lang="en-CA" sz="11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>
                  <a:off x="4862524" y="883485"/>
                  <a:ext cx="463027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S</a:t>
                  </a:r>
                  <a:endParaRPr lang="en-CA" sz="11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2" name="Oval 11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24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494585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" name="Group 28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32" name="Group 31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41" name="Straight Connector 40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Straight Connector 41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Straight Connector 43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48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33" name="Picture 32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34" name="Picture 33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35" name="Oval 34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36" name="Oval 35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37" name="Rectangle 36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0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B</a:t>
                  </a:r>
                  <a:endParaRPr lang="en-CA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8" name="Rectangle 37"/>
                <p:cNvSpPr/>
                <p:nvPr/>
              </p:nvSpPr>
              <p:spPr>
                <a:xfrm>
                  <a:off x="4818374" y="178703"/>
                  <a:ext cx="460896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T</a:t>
                  </a:r>
                  <a:endParaRPr lang="en-CA" sz="11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0" name="Oval 39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30" name="Rectangle 29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31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886851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52" name="Straight Connector 51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56" name="Group 55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65" name="Straight Connector 64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66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/>
                  <p:cNvCxnSpPr/>
                  <p:nvPr/>
                </p:nvCxnSpPr>
                <p:spPr>
                  <a:xfrm flipV="1">
                    <a:off x="2764839" y="2568373"/>
                    <a:ext cx="1647826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7" name="Picture 56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58" name="Picture 57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59" name="Oval 58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60" name="Oval 59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A</a:t>
                  </a:r>
                  <a:endParaRPr lang="en-CA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4818374" y="178703"/>
                  <a:ext cx="392679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J</a:t>
                  </a:r>
                  <a:endParaRPr lang="en-CA" sz="11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4862524" y="883486"/>
                  <a:ext cx="482214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K</a:t>
                  </a:r>
                  <a:endParaRPr lang="en-CA" sz="11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4" name="Oval 63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54" name="Rectangle 53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55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3896583" y="931253"/>
              <a:ext cx="421904" cy="340386"/>
              <a:chOff x="4025892" y="1476195"/>
              <a:chExt cx="421904" cy="340386"/>
            </a:xfrm>
          </p:grpSpPr>
          <p:sp>
            <p:nvSpPr>
              <p:cNvPr id="75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3984876" y="1517211"/>
                <a:ext cx="340386" cy="258353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4310280" y="1587548"/>
                <a:ext cx="137516" cy="127988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cxnSp>
          <p:nvCxnSpPr>
            <p:cNvPr id="83" name="Straight Connector 82"/>
            <p:cNvCxnSpPr/>
            <p:nvPr/>
          </p:nvCxnSpPr>
          <p:spPr>
            <a:xfrm flipV="1">
              <a:off x="4325089" y="1105305"/>
              <a:ext cx="966158" cy="377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7474959" y="1097503"/>
              <a:ext cx="1449913" cy="12557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7497156" y="1239989"/>
              <a:ext cx="1426003" cy="3419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571697" y="3408220"/>
              <a:ext cx="8306058" cy="1071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 flipV="1">
              <a:off x="8889381" y="2440735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H="1" flipV="1">
              <a:off x="4964331" y="2431498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 flipV="1">
              <a:off x="1346449" y="2431499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ectangle 100"/>
            <p:cNvSpPr/>
            <p:nvPr/>
          </p:nvSpPr>
          <p:spPr>
            <a:xfrm>
              <a:off x="1903224" y="2258904"/>
              <a:ext cx="60305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369151" y="2727428"/>
              <a:ext cx="603050" cy="4616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cxnSp>
          <p:nvCxnSpPr>
            <p:cNvPr id="103" name="Straight Connector 102"/>
            <p:cNvCxnSpPr/>
            <p:nvPr/>
          </p:nvCxnSpPr>
          <p:spPr>
            <a:xfrm flipV="1">
              <a:off x="1381925" y="146196"/>
              <a:ext cx="9840257" cy="1682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 flipH="1" flipV="1">
              <a:off x="11222182" y="117377"/>
              <a:ext cx="0" cy="1097280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flipV="1">
              <a:off x="1391161" y="153784"/>
              <a:ext cx="0" cy="954794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 flipV="1">
              <a:off x="887780" y="443975"/>
              <a:ext cx="6436656" cy="19436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H="1" flipV="1">
              <a:off x="7315200" y="426033"/>
              <a:ext cx="0" cy="813956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H="1" flipV="1">
              <a:off x="877455" y="452582"/>
              <a:ext cx="10325" cy="112932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7259363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8660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8A3456-1B9B-4D5E-8B3B-F9CD9A0395A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41" b="29452"/>
          <a:stretch/>
        </p:blipFill>
        <p:spPr>
          <a:xfrm>
            <a:off x="0" y="733425"/>
            <a:ext cx="12188825" cy="5029200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D6D8299-3B5C-4C64-A8EF-7AA9BC7BC7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41" b="75653"/>
          <a:stretch/>
        </p:blipFill>
        <p:spPr>
          <a:xfrm>
            <a:off x="3550" y="0"/>
            <a:ext cx="11690703" cy="80509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9967DFE5-90C7-4338-AD5F-45D207C64C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36" r="50014" b="29452"/>
          <a:stretch/>
        </p:blipFill>
        <p:spPr>
          <a:xfrm>
            <a:off x="3550" y="5762625"/>
            <a:ext cx="6092450" cy="385082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F9A63357-2034-415A-A889-530606487F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36" b="29452"/>
          <a:stretch/>
        </p:blipFill>
        <p:spPr>
          <a:xfrm>
            <a:off x="3550" y="6147707"/>
            <a:ext cx="12188450" cy="385082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061C7946-CC2E-4EA8-8CD0-60DA09C28C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36" b="29452"/>
          <a:stretch/>
        </p:blipFill>
        <p:spPr>
          <a:xfrm>
            <a:off x="3550" y="6496050"/>
            <a:ext cx="12188450" cy="385082"/>
          </a:xfrm>
          <a:prstGeom prst="rect">
            <a:avLst/>
          </a:prstGeo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8ECF7BD9-2396-4E0A-BB35-1D45A6D484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41" r="49381" b="75653"/>
          <a:stretch/>
        </p:blipFill>
        <p:spPr>
          <a:xfrm>
            <a:off x="248230" y="0"/>
            <a:ext cx="5917678" cy="805090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1D822854-D96F-44E8-8E65-D7E104BA11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85" t="66336" b="31011"/>
          <a:stretch/>
        </p:blipFill>
        <p:spPr>
          <a:xfrm>
            <a:off x="6087612" y="5765600"/>
            <a:ext cx="6104389" cy="242493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9C5FB938-96C4-4736-8C41-DE2C2081AB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85" t="66336" b="31011"/>
          <a:stretch/>
        </p:blipFill>
        <p:spPr>
          <a:xfrm>
            <a:off x="6087610" y="5989723"/>
            <a:ext cx="6104390" cy="242493"/>
          </a:xfrm>
          <a:prstGeom prst="rect">
            <a:avLst/>
          </a:prstGeo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87AAF391-A4B0-4954-A49F-8694ED87F5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85" t="66336" b="31011"/>
          <a:stretch/>
        </p:blipFill>
        <p:spPr>
          <a:xfrm>
            <a:off x="6087612" y="6235189"/>
            <a:ext cx="4130181" cy="242493"/>
          </a:xfrm>
          <a:prstGeom prst="rect">
            <a:avLst/>
          </a:prstGeom>
        </p:spPr>
      </p:pic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94877C10-68D8-42FF-BE35-E5AFA91A91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08" t="15541" b="75653"/>
          <a:stretch/>
        </p:blipFill>
        <p:spPr>
          <a:xfrm>
            <a:off x="8649050" y="796"/>
            <a:ext cx="3541362" cy="8050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AF1A38-4EDE-4831-8ABB-B8646D5C6D9A}"/>
              </a:ext>
            </a:extLst>
          </p:cNvPr>
          <p:cNvSpPr/>
          <p:nvPr/>
        </p:nvSpPr>
        <p:spPr>
          <a:xfrm>
            <a:off x="826613" y="1263790"/>
            <a:ext cx="517481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kern="0" spc="-150" dirty="0">
                <a:solidFill>
                  <a:schemeClr val="bg1"/>
                </a:solidFill>
                <a:latin typeface="Segoe UI Light (Headings)"/>
                <a:ea typeface="+mj-ea"/>
                <a:cs typeface="Arial" panose="020B0604020202020204" pitchFamily="34" charset="0"/>
              </a:rPr>
              <a:t>W2021: A Digital Odyssey</a:t>
            </a:r>
          </a:p>
        </p:txBody>
      </p:sp>
    </p:spTree>
    <p:extLst>
      <p:ext uri="{BB962C8B-B14F-4D97-AF65-F5344CB8AC3E}">
        <p14:creationId xmlns:p14="http://schemas.microsoft.com/office/powerpoint/2010/main" val="267024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4) Fill the ‘State’ table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90500" y="4523563"/>
            <a:ext cx="1199195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For each FF, we determine the </a:t>
            </a:r>
            <a:r>
              <a:rPr lang="en-US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 state based on </a:t>
            </a:r>
          </a:p>
          <a:p>
            <a:pPr marL="857250" lvl="0" indent="-857250" defTabSz="457200">
              <a:buAutoNum type="romanUcParenR"/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current state </a:t>
            </a:r>
          </a:p>
          <a:p>
            <a:pPr marL="857250" lvl="0" indent="-857250" defTabSz="457200">
              <a:buAutoNum type="romanUcParenR"/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the current value of inputs to the FF</a:t>
            </a:r>
          </a:p>
        </p:txBody>
      </p:sp>
    </p:spTree>
    <p:extLst>
      <p:ext uri="{BB962C8B-B14F-4D97-AF65-F5344CB8AC3E}">
        <p14:creationId xmlns:p14="http://schemas.microsoft.com/office/powerpoint/2010/main" val="3906212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2000719" y="265160"/>
            <a:ext cx="8297828" cy="2136296"/>
            <a:chOff x="369151" y="117377"/>
            <a:chExt cx="11050665" cy="3309315"/>
          </a:xfrm>
        </p:grpSpPr>
        <p:grpSp>
          <p:nvGrpSpPr>
            <p:cNvPr id="26" name="Group 25"/>
            <p:cNvGrpSpPr/>
            <p:nvPr/>
          </p:nvGrpSpPr>
          <p:grpSpPr>
            <a:xfrm>
              <a:off x="887781" y="827010"/>
              <a:ext cx="3009966" cy="2059814"/>
              <a:chOff x="3703005" y="2331017"/>
              <a:chExt cx="1446280" cy="871402"/>
            </a:xfrm>
          </p:grpSpPr>
          <p:cxnSp>
            <p:nvCxnSpPr>
              <p:cNvPr id="2" name="Straight Connector 1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3703005" y="2331017"/>
                <a:ext cx="1446280" cy="871402"/>
                <a:chOff x="3789316" y="95249"/>
                <a:chExt cx="4002893" cy="2943225"/>
              </a:xfrm>
            </p:grpSpPr>
            <p:grpSp>
              <p:nvGrpSpPr>
                <p:cNvPr id="4" name="Group 3"/>
                <p:cNvGrpSpPr>
                  <a:grpSpLocks noChangeAspect="1"/>
                </p:cNvGrpSpPr>
                <p:nvPr/>
              </p:nvGrpSpPr>
              <p:grpSpPr>
                <a:xfrm>
                  <a:off x="3789316" y="491669"/>
                  <a:ext cx="4002893" cy="1774350"/>
                  <a:chOff x="1409183" y="1066799"/>
                  <a:chExt cx="8810158" cy="3905254"/>
                </a:xfrm>
              </p:grpSpPr>
              <p:cxnSp>
                <p:nvCxnSpPr>
                  <p:cNvPr id="13" name="Straight Connector 12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 flipV="1">
                    <a:off x="7391401" y="1086420"/>
                    <a:ext cx="2827940" cy="11878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Connector 16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Connector 17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Straight Connector 21"/>
                  <p:cNvCxnSpPr/>
                  <p:nvPr/>
                </p:nvCxnSpPr>
                <p:spPr>
                  <a:xfrm>
                    <a:off x="1409183" y="2568373"/>
                    <a:ext cx="3003481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" name="Picture 4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6" name="Picture 5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7" name="Oval 6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8" name="Oval 7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C</a:t>
                  </a:r>
                  <a:endParaRPr lang="en-CA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0" name="Rectangle 9"/>
                <p:cNvSpPr/>
                <p:nvPr/>
              </p:nvSpPr>
              <p:spPr>
                <a:xfrm>
                  <a:off x="4818374" y="178702"/>
                  <a:ext cx="490742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R</a:t>
                  </a:r>
                  <a:endParaRPr lang="en-CA" sz="11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>
                  <a:off x="4862524" y="883486"/>
                  <a:ext cx="463027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S</a:t>
                  </a:r>
                  <a:endParaRPr lang="en-CA" sz="11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2" name="Oval 11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24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494585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" name="Group 28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32" name="Group 31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41" name="Straight Connector 40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Straight Connector 41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Straight Connector 43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48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33" name="Picture 32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34" name="Picture 33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35" name="Oval 34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36" name="Oval 35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37" name="Rectangle 36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0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B</a:t>
                  </a:r>
                  <a:endParaRPr lang="en-CA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8" name="Rectangle 37"/>
                <p:cNvSpPr/>
                <p:nvPr/>
              </p:nvSpPr>
              <p:spPr>
                <a:xfrm>
                  <a:off x="4818374" y="178703"/>
                  <a:ext cx="460896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T</a:t>
                  </a:r>
                  <a:endParaRPr lang="en-CA" sz="11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0" name="Oval 39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30" name="Rectangle 29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31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886851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52" name="Straight Connector 51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56" name="Group 55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65" name="Straight Connector 64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66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/>
                  <p:cNvCxnSpPr/>
                  <p:nvPr/>
                </p:nvCxnSpPr>
                <p:spPr>
                  <a:xfrm flipV="1">
                    <a:off x="2764839" y="2568373"/>
                    <a:ext cx="1647826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7" name="Picture 56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58" name="Picture 57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59" name="Oval 58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60" name="Oval 59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A</a:t>
                  </a:r>
                  <a:endParaRPr lang="en-CA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4818374" y="178703"/>
                  <a:ext cx="392679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J</a:t>
                  </a:r>
                  <a:endParaRPr lang="en-CA" sz="11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4862524" y="883486"/>
                  <a:ext cx="482214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K</a:t>
                  </a:r>
                  <a:endParaRPr lang="en-CA" sz="11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4" name="Oval 63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54" name="Rectangle 53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55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3896583" y="931253"/>
              <a:ext cx="421904" cy="340386"/>
              <a:chOff x="4025892" y="1476195"/>
              <a:chExt cx="421904" cy="340386"/>
            </a:xfrm>
          </p:grpSpPr>
          <p:sp>
            <p:nvSpPr>
              <p:cNvPr id="75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3984876" y="1517211"/>
                <a:ext cx="340386" cy="258353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4310280" y="1587548"/>
                <a:ext cx="137516" cy="127988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cxnSp>
          <p:nvCxnSpPr>
            <p:cNvPr id="83" name="Straight Connector 82"/>
            <p:cNvCxnSpPr/>
            <p:nvPr/>
          </p:nvCxnSpPr>
          <p:spPr>
            <a:xfrm flipV="1">
              <a:off x="4325089" y="1105305"/>
              <a:ext cx="966158" cy="377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7474959" y="1097503"/>
              <a:ext cx="1449913" cy="12557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7497156" y="1239989"/>
              <a:ext cx="1426003" cy="3419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571697" y="3408220"/>
              <a:ext cx="8306058" cy="1071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 flipV="1">
              <a:off x="8889381" y="2440735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H="1" flipV="1">
              <a:off x="4964331" y="2431498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 flipV="1">
              <a:off x="1346449" y="2431499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ectangle 100"/>
            <p:cNvSpPr/>
            <p:nvPr/>
          </p:nvSpPr>
          <p:spPr>
            <a:xfrm>
              <a:off x="1903224" y="2258904"/>
              <a:ext cx="60305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369151" y="2727428"/>
              <a:ext cx="603050" cy="4616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cxnSp>
          <p:nvCxnSpPr>
            <p:cNvPr id="103" name="Straight Connector 102"/>
            <p:cNvCxnSpPr/>
            <p:nvPr/>
          </p:nvCxnSpPr>
          <p:spPr>
            <a:xfrm flipV="1">
              <a:off x="1381925" y="146196"/>
              <a:ext cx="9840257" cy="1682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 flipH="1" flipV="1">
              <a:off x="11222182" y="117377"/>
              <a:ext cx="0" cy="1097280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flipV="1">
              <a:off x="1391161" y="153784"/>
              <a:ext cx="0" cy="954794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 flipV="1">
              <a:off x="887780" y="443975"/>
              <a:ext cx="6436656" cy="19436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H="1" flipV="1">
              <a:off x="7315200" y="426033"/>
              <a:ext cx="0" cy="813956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H="1" flipV="1">
              <a:off x="877455" y="452582"/>
              <a:ext cx="10325" cy="112932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8028339"/>
              </p:ext>
            </p:extLst>
          </p:nvPr>
        </p:nvGraphicFramePr>
        <p:xfrm>
          <a:off x="0" y="2890645"/>
          <a:ext cx="12194688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690483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374413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(T)=0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=Q’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(T)=1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=Q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(T)=0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----------------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 Action: 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16430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2000719" y="265160"/>
            <a:ext cx="8297828" cy="2136296"/>
            <a:chOff x="369151" y="117377"/>
            <a:chExt cx="11050665" cy="3309315"/>
          </a:xfrm>
        </p:grpSpPr>
        <p:grpSp>
          <p:nvGrpSpPr>
            <p:cNvPr id="26" name="Group 25"/>
            <p:cNvGrpSpPr/>
            <p:nvPr/>
          </p:nvGrpSpPr>
          <p:grpSpPr>
            <a:xfrm>
              <a:off x="887781" y="827010"/>
              <a:ext cx="3009966" cy="2059814"/>
              <a:chOff x="3703005" y="2331017"/>
              <a:chExt cx="1446280" cy="871402"/>
            </a:xfrm>
          </p:grpSpPr>
          <p:cxnSp>
            <p:nvCxnSpPr>
              <p:cNvPr id="2" name="Straight Connector 1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3703005" y="2331017"/>
                <a:ext cx="1446280" cy="871402"/>
                <a:chOff x="3789316" y="95249"/>
                <a:chExt cx="4002893" cy="2943225"/>
              </a:xfrm>
            </p:grpSpPr>
            <p:grpSp>
              <p:nvGrpSpPr>
                <p:cNvPr id="4" name="Group 3"/>
                <p:cNvGrpSpPr>
                  <a:grpSpLocks noChangeAspect="1"/>
                </p:cNvGrpSpPr>
                <p:nvPr/>
              </p:nvGrpSpPr>
              <p:grpSpPr>
                <a:xfrm>
                  <a:off x="3789316" y="491669"/>
                  <a:ext cx="4002893" cy="1774350"/>
                  <a:chOff x="1409183" y="1066799"/>
                  <a:chExt cx="8810158" cy="3905254"/>
                </a:xfrm>
              </p:grpSpPr>
              <p:cxnSp>
                <p:nvCxnSpPr>
                  <p:cNvPr id="13" name="Straight Connector 12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 flipV="1">
                    <a:off x="7391401" y="1086420"/>
                    <a:ext cx="2827940" cy="11878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Connector 16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Connector 17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Straight Connector 21"/>
                  <p:cNvCxnSpPr/>
                  <p:nvPr/>
                </p:nvCxnSpPr>
                <p:spPr>
                  <a:xfrm>
                    <a:off x="1409183" y="2568373"/>
                    <a:ext cx="3003481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" name="Picture 4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6" name="Picture 5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7" name="Oval 6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8" name="Oval 7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C</a:t>
                  </a:r>
                  <a:endParaRPr lang="en-CA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0" name="Rectangle 9"/>
                <p:cNvSpPr/>
                <p:nvPr/>
              </p:nvSpPr>
              <p:spPr>
                <a:xfrm>
                  <a:off x="4818374" y="178702"/>
                  <a:ext cx="490742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R</a:t>
                  </a:r>
                  <a:endParaRPr lang="en-CA" sz="11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>
                  <a:off x="4862524" y="883486"/>
                  <a:ext cx="463027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S</a:t>
                  </a:r>
                  <a:endParaRPr lang="en-CA" sz="11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2" name="Oval 11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24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494585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" name="Group 28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32" name="Group 31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41" name="Straight Connector 40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Straight Connector 41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Straight Connector 43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48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33" name="Picture 32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34" name="Picture 33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35" name="Oval 34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36" name="Oval 35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37" name="Rectangle 36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0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B</a:t>
                  </a:r>
                  <a:endParaRPr lang="en-CA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8" name="Rectangle 37"/>
                <p:cNvSpPr/>
                <p:nvPr/>
              </p:nvSpPr>
              <p:spPr>
                <a:xfrm>
                  <a:off x="4818374" y="178703"/>
                  <a:ext cx="460896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T</a:t>
                  </a:r>
                  <a:endParaRPr lang="en-CA" sz="11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0" name="Oval 39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30" name="Rectangle 29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31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886851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52" name="Straight Connector 51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56" name="Group 55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65" name="Straight Connector 64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66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/>
                  <p:cNvCxnSpPr/>
                  <p:nvPr/>
                </p:nvCxnSpPr>
                <p:spPr>
                  <a:xfrm flipV="1">
                    <a:off x="2764839" y="2568373"/>
                    <a:ext cx="1647826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7" name="Picture 56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58" name="Picture 57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59" name="Oval 58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60" name="Oval 59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A</a:t>
                  </a:r>
                  <a:endParaRPr lang="en-CA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4818374" y="178703"/>
                  <a:ext cx="392679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J</a:t>
                  </a:r>
                  <a:endParaRPr lang="en-CA" sz="11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4862524" y="883486"/>
                  <a:ext cx="482214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K</a:t>
                  </a:r>
                  <a:endParaRPr lang="en-CA" sz="11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4" name="Oval 63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54" name="Rectangle 53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55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3896583" y="931253"/>
              <a:ext cx="421904" cy="340386"/>
              <a:chOff x="4025892" y="1476195"/>
              <a:chExt cx="421904" cy="340386"/>
            </a:xfrm>
          </p:grpSpPr>
          <p:sp>
            <p:nvSpPr>
              <p:cNvPr id="75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3984876" y="1517211"/>
                <a:ext cx="340386" cy="258353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4310280" y="1587548"/>
                <a:ext cx="137516" cy="127988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cxnSp>
          <p:nvCxnSpPr>
            <p:cNvPr id="83" name="Straight Connector 82"/>
            <p:cNvCxnSpPr/>
            <p:nvPr/>
          </p:nvCxnSpPr>
          <p:spPr>
            <a:xfrm flipV="1">
              <a:off x="4325089" y="1105305"/>
              <a:ext cx="966158" cy="377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7474959" y="1097503"/>
              <a:ext cx="1449913" cy="12557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7497156" y="1239989"/>
              <a:ext cx="1426003" cy="3419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571697" y="3408220"/>
              <a:ext cx="8306058" cy="1071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 flipV="1">
              <a:off x="8889381" y="2440735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H="1" flipV="1">
              <a:off x="4964331" y="2431498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 flipV="1">
              <a:off x="1346449" y="2431499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ectangle 100"/>
            <p:cNvSpPr/>
            <p:nvPr/>
          </p:nvSpPr>
          <p:spPr>
            <a:xfrm>
              <a:off x="1903224" y="2258904"/>
              <a:ext cx="60305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369151" y="2727428"/>
              <a:ext cx="603050" cy="4616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cxnSp>
          <p:nvCxnSpPr>
            <p:cNvPr id="103" name="Straight Connector 102"/>
            <p:cNvCxnSpPr/>
            <p:nvPr/>
          </p:nvCxnSpPr>
          <p:spPr>
            <a:xfrm flipV="1">
              <a:off x="1381925" y="146196"/>
              <a:ext cx="9840257" cy="1682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 flipH="1" flipV="1">
              <a:off x="11222182" y="117377"/>
              <a:ext cx="0" cy="1097280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flipV="1">
              <a:off x="1391161" y="153784"/>
              <a:ext cx="0" cy="954794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 flipV="1">
              <a:off x="887780" y="443975"/>
              <a:ext cx="6436656" cy="19436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H="1" flipV="1">
              <a:off x="7315200" y="426033"/>
              <a:ext cx="0" cy="813956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H="1" flipV="1">
              <a:off x="877455" y="452582"/>
              <a:ext cx="10325" cy="112932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6194740"/>
              </p:ext>
            </p:extLst>
          </p:nvPr>
        </p:nvGraphicFramePr>
        <p:xfrm>
          <a:off x="0" y="2890645"/>
          <a:ext cx="12194688" cy="487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722681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305050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69613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(T)=0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=Q’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(T)=1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--------------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Comp. (Q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(T)) = 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4658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2000719" y="265160"/>
            <a:ext cx="8297828" cy="2136296"/>
            <a:chOff x="369151" y="117377"/>
            <a:chExt cx="11050665" cy="3309315"/>
          </a:xfrm>
        </p:grpSpPr>
        <p:grpSp>
          <p:nvGrpSpPr>
            <p:cNvPr id="26" name="Group 25"/>
            <p:cNvGrpSpPr/>
            <p:nvPr/>
          </p:nvGrpSpPr>
          <p:grpSpPr>
            <a:xfrm>
              <a:off x="887781" y="827010"/>
              <a:ext cx="3009966" cy="2059814"/>
              <a:chOff x="3703005" y="2331017"/>
              <a:chExt cx="1446280" cy="871402"/>
            </a:xfrm>
          </p:grpSpPr>
          <p:cxnSp>
            <p:nvCxnSpPr>
              <p:cNvPr id="2" name="Straight Connector 1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3703005" y="2331017"/>
                <a:ext cx="1446280" cy="871402"/>
                <a:chOff x="3789316" y="95249"/>
                <a:chExt cx="4002893" cy="2943225"/>
              </a:xfrm>
            </p:grpSpPr>
            <p:grpSp>
              <p:nvGrpSpPr>
                <p:cNvPr id="4" name="Group 3"/>
                <p:cNvGrpSpPr>
                  <a:grpSpLocks noChangeAspect="1"/>
                </p:cNvGrpSpPr>
                <p:nvPr/>
              </p:nvGrpSpPr>
              <p:grpSpPr>
                <a:xfrm>
                  <a:off x="3789316" y="491669"/>
                  <a:ext cx="4002893" cy="1774350"/>
                  <a:chOff x="1409183" y="1066799"/>
                  <a:chExt cx="8810158" cy="3905254"/>
                </a:xfrm>
              </p:grpSpPr>
              <p:cxnSp>
                <p:nvCxnSpPr>
                  <p:cNvPr id="13" name="Straight Connector 12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/>
                  <p:nvPr/>
                </p:nvCxnSpPr>
                <p:spPr>
                  <a:xfrm flipV="1">
                    <a:off x="7391401" y="1086420"/>
                    <a:ext cx="2827940" cy="11878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Connector 16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Straight Connector 17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" name="Straight Connector 21"/>
                  <p:cNvCxnSpPr/>
                  <p:nvPr/>
                </p:nvCxnSpPr>
                <p:spPr>
                  <a:xfrm>
                    <a:off x="1409183" y="2568373"/>
                    <a:ext cx="3003481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" name="Picture 4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6" name="Picture 5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7" name="Oval 6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8" name="Oval 7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C</a:t>
                  </a:r>
                  <a:endParaRPr lang="en-CA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0" name="Rectangle 9"/>
                <p:cNvSpPr/>
                <p:nvPr/>
              </p:nvSpPr>
              <p:spPr>
                <a:xfrm>
                  <a:off x="4818374" y="178702"/>
                  <a:ext cx="490742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R</a:t>
                  </a:r>
                  <a:endParaRPr lang="en-CA" sz="11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>
                  <a:off x="4862524" y="883486"/>
                  <a:ext cx="463027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S</a:t>
                  </a:r>
                  <a:endParaRPr lang="en-CA" sz="11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2" name="Oval 11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24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494585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" name="Group 28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32" name="Group 31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41" name="Straight Connector 40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Straight Connector 41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Straight Connector 43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Straight Connector 44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Straight Connector 45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Connector 46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" name="Straight Connector 47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Connector 48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33" name="Picture 32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34" name="Picture 33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35" name="Oval 34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36" name="Oval 35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37" name="Rectangle 36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0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B</a:t>
                  </a:r>
                  <a:endParaRPr lang="en-CA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8" name="Rectangle 37"/>
                <p:cNvSpPr/>
                <p:nvPr/>
              </p:nvSpPr>
              <p:spPr>
                <a:xfrm>
                  <a:off x="4818374" y="178703"/>
                  <a:ext cx="460896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T</a:t>
                  </a:r>
                  <a:endParaRPr lang="en-CA" sz="11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0" name="Oval 39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30" name="Rectangle 29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31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886851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52" name="Straight Connector 51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56" name="Group 55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65" name="Straight Connector 64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66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/>
                  <p:cNvCxnSpPr/>
                  <p:nvPr/>
                </p:nvCxnSpPr>
                <p:spPr>
                  <a:xfrm flipV="1">
                    <a:off x="2764839" y="2568373"/>
                    <a:ext cx="1647826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57" name="Picture 56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58" name="Picture 57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59" name="Oval 58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60" name="Oval 59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A</a:t>
                  </a:r>
                  <a:endParaRPr lang="en-CA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4818374" y="178703"/>
                  <a:ext cx="392679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J</a:t>
                  </a:r>
                  <a:endParaRPr lang="en-CA" sz="11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4862524" y="883486"/>
                  <a:ext cx="482214" cy="6596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K</a:t>
                  </a:r>
                  <a:endParaRPr lang="en-CA" sz="11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64" name="Oval 63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54" name="Rectangle 53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55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3896583" y="931253"/>
              <a:ext cx="421904" cy="340386"/>
              <a:chOff x="4025892" y="1476195"/>
              <a:chExt cx="421904" cy="340386"/>
            </a:xfrm>
          </p:grpSpPr>
          <p:sp>
            <p:nvSpPr>
              <p:cNvPr id="75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3984876" y="1517211"/>
                <a:ext cx="340386" cy="258353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4310280" y="1587548"/>
                <a:ext cx="137516" cy="127988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cxnSp>
          <p:nvCxnSpPr>
            <p:cNvPr id="83" name="Straight Connector 82"/>
            <p:cNvCxnSpPr/>
            <p:nvPr/>
          </p:nvCxnSpPr>
          <p:spPr>
            <a:xfrm flipV="1">
              <a:off x="4325089" y="1105305"/>
              <a:ext cx="966158" cy="377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V="1">
              <a:off x="7474959" y="1097503"/>
              <a:ext cx="1449913" cy="12557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7497156" y="1239989"/>
              <a:ext cx="1426003" cy="3419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571697" y="3408220"/>
              <a:ext cx="8306058" cy="1071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 flipV="1">
              <a:off x="8889381" y="2440735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H="1" flipV="1">
              <a:off x="4964331" y="2431498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 flipV="1">
              <a:off x="1346449" y="2431499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ectangle 100"/>
            <p:cNvSpPr/>
            <p:nvPr/>
          </p:nvSpPr>
          <p:spPr>
            <a:xfrm>
              <a:off x="1903224" y="2258904"/>
              <a:ext cx="60305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369151" y="2727428"/>
              <a:ext cx="603050" cy="4616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cxnSp>
          <p:nvCxnSpPr>
            <p:cNvPr id="103" name="Straight Connector 102"/>
            <p:cNvCxnSpPr/>
            <p:nvPr/>
          </p:nvCxnSpPr>
          <p:spPr>
            <a:xfrm flipV="1">
              <a:off x="1381925" y="146196"/>
              <a:ext cx="9840257" cy="1682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 flipH="1" flipV="1">
              <a:off x="11222182" y="117377"/>
              <a:ext cx="0" cy="1097280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 flipV="1">
              <a:off x="1391161" y="153784"/>
              <a:ext cx="0" cy="954794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 flipV="1">
              <a:off x="887780" y="443975"/>
              <a:ext cx="6436656" cy="19436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 flipH="1" flipV="1">
              <a:off x="7315200" y="426033"/>
              <a:ext cx="0" cy="813956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H="1" flipV="1">
              <a:off x="877455" y="452582"/>
              <a:ext cx="10325" cy="112932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989571"/>
              </p:ext>
            </p:extLst>
          </p:nvPr>
        </p:nvGraphicFramePr>
        <p:xfrm>
          <a:off x="0" y="2890645"/>
          <a:ext cx="12194688" cy="518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17956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0977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69613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(T)=0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=Q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(T)=0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=Q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(T)=0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--------------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 Q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(T) = 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81073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pPr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Q</a:t>
            </a:r>
            <a:r>
              <a:rPr lang="en-US" sz="40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(T) = A, Q’</a:t>
            </a:r>
            <a:r>
              <a:rPr lang="en-US" sz="40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(T) = A’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75481" y="4980763"/>
            <a:ext cx="1199195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For simplicity, the </a:t>
            </a: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current status 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of a FF can be assume to be as a </a:t>
            </a:r>
            <a:r>
              <a:rPr lang="en-US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binary variable </a:t>
            </a:r>
          </a:p>
        </p:txBody>
      </p:sp>
    </p:spTree>
    <p:extLst>
      <p:ext uri="{BB962C8B-B14F-4D97-AF65-F5344CB8AC3E}">
        <p14:creationId xmlns:p14="http://schemas.microsoft.com/office/powerpoint/2010/main" val="244795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804860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17956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0977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69613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grpSp>
        <p:nvGrpSpPr>
          <p:cNvPr id="91" name="Group 90"/>
          <p:cNvGrpSpPr/>
          <p:nvPr/>
        </p:nvGrpSpPr>
        <p:grpSpPr>
          <a:xfrm>
            <a:off x="2000719" y="265160"/>
            <a:ext cx="8297828" cy="2136296"/>
            <a:chOff x="369151" y="117377"/>
            <a:chExt cx="11050665" cy="3309315"/>
          </a:xfrm>
        </p:grpSpPr>
        <p:grpSp>
          <p:nvGrpSpPr>
            <p:cNvPr id="92" name="Group 91"/>
            <p:cNvGrpSpPr/>
            <p:nvPr/>
          </p:nvGrpSpPr>
          <p:grpSpPr>
            <a:xfrm>
              <a:off x="887781" y="827010"/>
              <a:ext cx="3009966" cy="2059814"/>
              <a:chOff x="3703005" y="2331017"/>
              <a:chExt cx="1446280" cy="871402"/>
            </a:xfrm>
          </p:grpSpPr>
          <p:cxnSp>
            <p:nvCxnSpPr>
              <p:cNvPr id="169" name="Straight Connector 168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0" name="Group 169"/>
              <p:cNvGrpSpPr/>
              <p:nvPr/>
            </p:nvGrpSpPr>
            <p:grpSpPr>
              <a:xfrm>
                <a:off x="3703005" y="2331017"/>
                <a:ext cx="1446280" cy="871402"/>
                <a:chOff x="3789316" y="95249"/>
                <a:chExt cx="4002893" cy="2943225"/>
              </a:xfrm>
            </p:grpSpPr>
            <p:grpSp>
              <p:nvGrpSpPr>
                <p:cNvPr id="172" name="Group 171"/>
                <p:cNvGrpSpPr>
                  <a:grpSpLocks noChangeAspect="1"/>
                </p:cNvGrpSpPr>
                <p:nvPr/>
              </p:nvGrpSpPr>
              <p:grpSpPr>
                <a:xfrm>
                  <a:off x="3789316" y="491669"/>
                  <a:ext cx="4002893" cy="1774350"/>
                  <a:chOff x="1409183" y="1066799"/>
                  <a:chExt cx="8810158" cy="3905254"/>
                </a:xfrm>
              </p:grpSpPr>
              <p:cxnSp>
                <p:nvCxnSpPr>
                  <p:cNvPr id="181" name="Straight Connector 180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2" name="Straight Connector 181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3" name="Straight Connector 182"/>
                  <p:cNvCxnSpPr/>
                  <p:nvPr/>
                </p:nvCxnSpPr>
                <p:spPr>
                  <a:xfrm flipV="1">
                    <a:off x="7391401" y="1086420"/>
                    <a:ext cx="2827940" cy="11878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4" name="Straight Connector 183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5" name="Straight Connector 184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6" name="Straight Connector 185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7" name="Straight Connector 186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8" name="Straight Connector 187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9" name="Straight Connector 188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0" name="Straight Connector 189"/>
                  <p:cNvCxnSpPr/>
                  <p:nvPr/>
                </p:nvCxnSpPr>
                <p:spPr>
                  <a:xfrm>
                    <a:off x="1409183" y="2568373"/>
                    <a:ext cx="3003481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173" name="Picture 172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174" name="Picture 173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175" name="Oval 174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176" name="Oval 175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177" name="Rectangle 176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1</a:t>
                  </a:r>
                  <a:endParaRPr lang="en-CA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78" name="Rectangle 177"/>
                <p:cNvSpPr/>
                <p:nvPr/>
              </p:nvSpPr>
              <p:spPr>
                <a:xfrm>
                  <a:off x="4818375" y="178701"/>
                  <a:ext cx="870107" cy="102187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R</a:t>
                  </a:r>
                  <a:r>
                    <a:rPr lang="en-US" sz="2400" baseline="-250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C</a:t>
                  </a:r>
                  <a:endParaRPr lang="en-CA" sz="1100" baseline="-250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79" name="Rectangle 178"/>
                <p:cNvSpPr/>
                <p:nvPr/>
              </p:nvSpPr>
              <p:spPr>
                <a:xfrm>
                  <a:off x="4862524" y="883485"/>
                  <a:ext cx="840923" cy="102187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S</a:t>
                  </a:r>
                  <a:r>
                    <a:rPr lang="en-US" sz="2400" baseline="-25000" dirty="0">
                      <a:solidFill>
                        <a:srgbClr val="2240FF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C</a:t>
                  </a:r>
                  <a:endParaRPr lang="en-CA" sz="1100" baseline="-25000" dirty="0">
                    <a:solidFill>
                      <a:srgbClr val="2240FF"/>
                    </a:solidFill>
                  </a:endParaRPr>
                </a:p>
              </p:txBody>
            </p:sp>
            <p:sp>
              <p:nvSpPr>
                <p:cNvPr id="180" name="Oval 179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171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494585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148" name="Straight Connector 147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49" name="Group 148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152" name="Group 151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160" name="Straight Connector 159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Connector 160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2" name="Straight Connector 161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3" name="Straight Connector 162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4" name="Straight Connector 163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5" name="Straight Connector 164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6" name="Straight Connector 165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7" name="Straight Connector 166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8" name="Straight Connector 167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153" name="Picture 152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154" name="Picture 153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155" name="Oval 154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156" name="Oval 155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157" name="Rectangle 156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0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1</a:t>
                  </a:r>
                  <a:endParaRPr lang="en-CA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58" name="Rectangle 157"/>
                <p:cNvSpPr/>
                <p:nvPr/>
              </p:nvSpPr>
              <p:spPr>
                <a:xfrm>
                  <a:off x="4818375" y="178703"/>
                  <a:ext cx="821048" cy="102187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T</a:t>
                  </a:r>
                  <a:r>
                    <a:rPr lang="en-US" sz="2400" baseline="-25000" dirty="0">
                      <a:solidFill>
                        <a:srgbClr val="FF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B</a:t>
                  </a:r>
                  <a:endParaRPr lang="en-CA" sz="1100" baseline="-250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59" name="Oval 158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150" name="Rectangle 149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151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>
              <a:off x="8868519" y="827010"/>
              <a:ext cx="2551297" cy="2059814"/>
              <a:chOff x="3923394" y="2331017"/>
              <a:chExt cx="1225891" cy="871402"/>
            </a:xfrm>
          </p:grpSpPr>
          <p:cxnSp>
            <p:nvCxnSpPr>
              <p:cNvPr id="125" name="Straight Connector 124"/>
              <p:cNvCxnSpPr/>
              <p:nvPr/>
            </p:nvCxnSpPr>
            <p:spPr>
              <a:xfrm flipV="1">
                <a:off x="3923394" y="3021851"/>
                <a:ext cx="270508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6" name="Group 125"/>
              <p:cNvGrpSpPr/>
              <p:nvPr/>
            </p:nvGrpSpPr>
            <p:grpSpPr>
              <a:xfrm>
                <a:off x="3925550" y="2331017"/>
                <a:ext cx="1223735" cy="871402"/>
                <a:chOff x="4405258" y="95249"/>
                <a:chExt cx="3386951" cy="2943225"/>
              </a:xfrm>
            </p:grpSpPr>
            <p:grpSp>
              <p:nvGrpSpPr>
                <p:cNvPr id="129" name="Group 128"/>
                <p:cNvGrpSpPr>
                  <a:grpSpLocks noChangeAspect="1"/>
                </p:cNvGrpSpPr>
                <p:nvPr/>
              </p:nvGrpSpPr>
              <p:grpSpPr>
                <a:xfrm>
                  <a:off x="4405258" y="491669"/>
                  <a:ext cx="3386951" cy="1774350"/>
                  <a:chOff x="2764839" y="1066799"/>
                  <a:chExt cx="7454502" cy="3905254"/>
                </a:xfrm>
              </p:grpSpPr>
              <p:cxnSp>
                <p:nvCxnSpPr>
                  <p:cNvPr id="138" name="Straight Connector 137"/>
                  <p:cNvCxnSpPr/>
                  <p:nvPr/>
                </p:nvCxnSpPr>
                <p:spPr>
                  <a:xfrm>
                    <a:off x="7467601" y="1504949"/>
                    <a:ext cx="0" cy="128016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9" name="Straight Connector 138"/>
                  <p:cNvCxnSpPr/>
                  <p:nvPr/>
                </p:nvCxnSpPr>
                <p:spPr>
                  <a:xfrm flipV="1">
                    <a:off x="7477126" y="3688079"/>
                    <a:ext cx="0" cy="1280160"/>
                  </a:xfrm>
                  <a:prstGeom prst="line">
                    <a:avLst/>
                  </a:prstGeom>
                  <a:ln w="41275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0" name="Straight Connector 139"/>
                  <p:cNvCxnSpPr/>
                  <p:nvPr/>
                </p:nvCxnSpPr>
                <p:spPr>
                  <a:xfrm flipV="1">
                    <a:off x="7391402" y="1493072"/>
                    <a:ext cx="2827939" cy="11879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1" name="Straight Connector 140"/>
                  <p:cNvCxnSpPr/>
                  <p:nvPr/>
                </p:nvCxnSpPr>
                <p:spPr>
                  <a:xfrm flipV="1">
                    <a:off x="7458074" y="4968239"/>
                    <a:ext cx="2761267" cy="3814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Straight Connector 141"/>
                  <p:cNvCxnSpPr/>
                  <p:nvPr/>
                </p:nvCxnSpPr>
                <p:spPr>
                  <a:xfrm>
                    <a:off x="4412664" y="1952712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Straight Connector 142"/>
                  <p:cNvCxnSpPr/>
                  <p:nvPr/>
                </p:nvCxnSpPr>
                <p:spPr>
                  <a:xfrm flipV="1">
                    <a:off x="4412664" y="3623397"/>
                    <a:ext cx="0" cy="91440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oval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Straight Connector 143"/>
                  <p:cNvCxnSpPr/>
                  <p:nvPr/>
                </p:nvCxnSpPr>
                <p:spPr>
                  <a:xfrm flipH="1" flipV="1">
                    <a:off x="4393615" y="2848063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" name="Straight Connector 144"/>
                  <p:cNvCxnSpPr/>
                  <p:nvPr/>
                </p:nvCxnSpPr>
                <p:spPr>
                  <a:xfrm flipV="1">
                    <a:off x="4393614" y="2775496"/>
                    <a:ext cx="3083511" cy="843827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6" name="Straight Connector 145"/>
                  <p:cNvCxnSpPr/>
                  <p:nvPr/>
                </p:nvCxnSpPr>
                <p:spPr>
                  <a:xfrm flipV="1">
                    <a:off x="2764839" y="1066799"/>
                    <a:ext cx="1647825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Straight Connector 146"/>
                  <p:cNvCxnSpPr/>
                  <p:nvPr/>
                </p:nvCxnSpPr>
                <p:spPr>
                  <a:xfrm flipV="1">
                    <a:off x="2764839" y="2568373"/>
                    <a:ext cx="1647826" cy="0"/>
                  </a:xfrm>
                  <a:prstGeom prst="line">
                    <a:avLst/>
                  </a:prstGeom>
                  <a:ln w="50800">
                    <a:solidFill>
                      <a:schemeClr val="tx1"/>
                    </a:solidFill>
                    <a:headEnd type="non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130" name="Picture 129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2694" y="283896"/>
                  <a:ext cx="1400315" cy="819484"/>
                </a:xfrm>
                <a:prstGeom prst="rect">
                  <a:avLst/>
                </a:prstGeom>
              </p:spPr>
            </p:pic>
            <p:pic>
              <p:nvPicPr>
                <p:cNvPr id="131" name="Picture 130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DA8AF105-A5F3-4D51-9DBB-698A3293D0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7022" y="1855884"/>
                  <a:ext cx="1400315" cy="819484"/>
                </a:xfrm>
                <a:prstGeom prst="rect">
                  <a:avLst/>
                </a:prstGeom>
              </p:spPr>
            </p:pic>
            <p:sp>
              <p:nvSpPr>
                <p:cNvPr id="132" name="Oval 131"/>
                <p:cNvSpPr>
                  <a:spLocks noChangeAspect="1"/>
                </p:cNvSpPr>
                <p:nvPr/>
              </p:nvSpPr>
              <p:spPr>
                <a:xfrm>
                  <a:off x="6253361" y="593908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133" name="Oval 132"/>
                <p:cNvSpPr>
                  <a:spLocks noChangeAspect="1"/>
                </p:cNvSpPr>
                <p:nvPr/>
              </p:nvSpPr>
              <p:spPr>
                <a:xfrm>
                  <a:off x="6262886" y="2184583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  <p:sp>
              <p:nvSpPr>
                <p:cNvPr id="134" name="Rectangle 133"/>
                <p:cNvSpPr/>
                <p:nvPr/>
              </p:nvSpPr>
              <p:spPr>
                <a:xfrm>
                  <a:off x="4829174" y="95249"/>
                  <a:ext cx="2133599" cy="2943225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1</a:t>
                  </a:r>
                  <a:endParaRPr lang="en-CA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135" name="Rectangle 134"/>
                <p:cNvSpPr/>
                <p:nvPr/>
              </p:nvSpPr>
              <p:spPr>
                <a:xfrm>
                  <a:off x="4818375" y="178703"/>
                  <a:ext cx="748710" cy="102187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J</a:t>
                  </a:r>
                  <a:r>
                    <a:rPr lang="en-US" sz="2400" baseline="-250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A</a:t>
                  </a:r>
                  <a:endParaRPr lang="en-CA" sz="1100" baseline="-250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36" name="Rectangle 135"/>
                <p:cNvSpPr/>
                <p:nvPr/>
              </p:nvSpPr>
              <p:spPr>
                <a:xfrm>
                  <a:off x="4862524" y="883485"/>
                  <a:ext cx="877830" cy="102187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4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K</a:t>
                  </a:r>
                  <a:r>
                    <a:rPr lang="en-US" sz="2400" baseline="-25000" dirty="0">
                      <a:solidFill>
                        <a:schemeClr val="accent6">
                          <a:lumMod val="75000"/>
                        </a:schemeClr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A</a:t>
                  </a:r>
                  <a:endParaRPr lang="en-CA" sz="1100" baseline="-25000" dirty="0">
                    <a:solidFill>
                      <a:schemeClr val="accent6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37" name="Oval 136"/>
                <p:cNvSpPr>
                  <a:spLocks noChangeAspect="1"/>
                </p:cNvSpPr>
                <p:nvPr/>
              </p:nvSpPr>
              <p:spPr>
                <a:xfrm>
                  <a:off x="6971430" y="2172849"/>
                  <a:ext cx="182880" cy="182880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 sz="1400"/>
                </a:p>
              </p:txBody>
            </p:sp>
          </p:grpSp>
          <p:sp>
            <p:nvSpPr>
              <p:cNvPr id="127" name="Rectangle 126"/>
              <p:cNvSpPr/>
              <p:nvPr/>
            </p:nvSpPr>
            <p:spPr>
              <a:xfrm>
                <a:off x="4190923" y="2936778"/>
                <a:ext cx="289764" cy="1953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err="1">
                    <a:solidFill>
                      <a:prstClr val="black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Clk</a:t>
                </a:r>
                <a:endParaRPr lang="en-CA" sz="1100" dirty="0"/>
              </a:p>
            </p:txBody>
          </p:sp>
          <p:sp>
            <p:nvSpPr>
              <p:cNvPr id="128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4076259" y="2956930"/>
                <a:ext cx="144000" cy="124138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3896583" y="931253"/>
              <a:ext cx="421904" cy="340386"/>
              <a:chOff x="4025892" y="1476195"/>
              <a:chExt cx="421904" cy="340386"/>
            </a:xfrm>
          </p:grpSpPr>
          <p:sp>
            <p:nvSpPr>
              <p:cNvPr id="123" name="Triangle 107">
                <a:extLst>
                  <a:ext uri="{FF2B5EF4-FFF2-40B4-BE49-F238E27FC236}">
                    <a16:creationId xmlns:a16="http://schemas.microsoft.com/office/drawing/2014/main" id="{127D4477-86A7-2A49-B84E-44A539BC61D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5400000">
                <a:off x="3984876" y="1517211"/>
                <a:ext cx="340386" cy="258353"/>
              </a:xfrm>
              <a:prstGeom prst="triangle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124" name="Oval 123"/>
              <p:cNvSpPr>
                <a:spLocks noChangeAspect="1"/>
              </p:cNvSpPr>
              <p:nvPr/>
            </p:nvSpPr>
            <p:spPr>
              <a:xfrm>
                <a:off x="4310280" y="1587548"/>
                <a:ext cx="137516" cy="127988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cxnSp>
          <p:nvCxnSpPr>
            <p:cNvPr id="98" name="Straight Connector 97"/>
            <p:cNvCxnSpPr/>
            <p:nvPr/>
          </p:nvCxnSpPr>
          <p:spPr>
            <a:xfrm flipV="1">
              <a:off x="4325089" y="1105305"/>
              <a:ext cx="966158" cy="377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V="1">
              <a:off x="7474959" y="1097503"/>
              <a:ext cx="1449913" cy="12557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7497156" y="1239989"/>
              <a:ext cx="1426003" cy="34192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flipV="1">
              <a:off x="571697" y="3408220"/>
              <a:ext cx="8306058" cy="1071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 flipH="1" flipV="1">
              <a:off x="8889381" y="2440735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 flipH="1" flipV="1">
              <a:off x="4964331" y="2431498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/>
          </p:nvCxnSpPr>
          <p:spPr>
            <a:xfrm flipH="1" flipV="1">
              <a:off x="1346449" y="2431499"/>
              <a:ext cx="0" cy="98595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Rectangle 114"/>
            <p:cNvSpPr/>
            <p:nvPr/>
          </p:nvSpPr>
          <p:spPr>
            <a:xfrm>
              <a:off x="1903224" y="2258904"/>
              <a:ext cx="60305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369151" y="2727428"/>
              <a:ext cx="603050" cy="4616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cxnSp>
          <p:nvCxnSpPr>
            <p:cNvPr id="117" name="Straight Connector 116"/>
            <p:cNvCxnSpPr/>
            <p:nvPr/>
          </p:nvCxnSpPr>
          <p:spPr>
            <a:xfrm flipV="1">
              <a:off x="1381925" y="146196"/>
              <a:ext cx="9840257" cy="16824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H="1" flipV="1">
              <a:off x="11222182" y="117377"/>
              <a:ext cx="0" cy="1097280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 flipV="1">
              <a:off x="1391161" y="153784"/>
              <a:ext cx="0" cy="954794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flipV="1">
              <a:off x="887780" y="443975"/>
              <a:ext cx="6436656" cy="19436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flipH="1" flipV="1">
              <a:off x="7315200" y="426033"/>
              <a:ext cx="0" cy="813956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 flipH="1" flipV="1">
              <a:off x="877455" y="452582"/>
              <a:ext cx="10325" cy="1129327"/>
            </a:xfrm>
            <a:prstGeom prst="line">
              <a:avLst/>
            </a:prstGeom>
            <a:ln w="50800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49757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5) State Transition Diagram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0" y="5017310"/>
            <a:ext cx="1219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defRPr/>
            </a:pPr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5.1. for each state combination (each row), a node</a:t>
            </a:r>
          </a:p>
          <a:p>
            <a:pPr lvl="0" defTabSz="457200">
              <a:defRPr/>
            </a:pPr>
            <a:r>
              <a:rPr lang="en-US" sz="3600" dirty="0">
                <a:latin typeface="Segoe UI" panose="020B0502040204020203" pitchFamily="34" charset="0"/>
                <a:cs typeface="Segoe UI" panose="020B0502040204020203" pitchFamily="34" charset="0"/>
              </a:rPr>
              <a:t>5.2. from one state (node) to another state, a directed edge</a:t>
            </a:r>
          </a:p>
        </p:txBody>
      </p:sp>
    </p:spTree>
    <p:extLst>
      <p:ext uri="{BB962C8B-B14F-4D97-AF65-F5344CB8AC3E}">
        <p14:creationId xmlns:p14="http://schemas.microsoft.com/office/powerpoint/2010/main" val="6740696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 noChangeAspect="1"/>
          </p:cNvSpPr>
          <p:nvPr/>
        </p:nvSpPr>
        <p:spPr>
          <a:xfrm>
            <a:off x="5778268" y="-16867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000</a:t>
            </a:r>
            <a:endParaRPr lang="en-CA" dirty="0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5778268" y="852046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001</a:t>
            </a:r>
            <a:endParaRPr lang="en-CA" dirty="0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5778268" y="1679856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010</a:t>
            </a:r>
            <a:endParaRPr lang="en-CA" dirty="0"/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5778268" y="2507666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011</a:t>
            </a:r>
            <a:endParaRPr lang="en-CA" dirty="0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5778268" y="3392973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100</a:t>
            </a:r>
            <a:endParaRPr lang="en-CA" dirty="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5800436" y="4278280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101</a:t>
            </a:r>
            <a:endParaRPr lang="en-CA" dirty="0"/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5800436" y="5202380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110</a:t>
            </a:r>
            <a:endParaRPr lang="en-CA" dirty="0"/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5800436" y="6126480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111</a:t>
            </a:r>
            <a:endParaRPr lang="en-CA" dirty="0"/>
          </a:p>
        </p:txBody>
      </p:sp>
      <p:sp>
        <p:nvSpPr>
          <p:cNvPr id="5" name="Freeform 4"/>
          <p:cNvSpPr/>
          <p:nvPr/>
        </p:nvSpPr>
        <p:spPr>
          <a:xfrm>
            <a:off x="6520873" y="295564"/>
            <a:ext cx="1228436" cy="2484581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Freeform 16"/>
          <p:cNvSpPr/>
          <p:nvPr/>
        </p:nvSpPr>
        <p:spPr>
          <a:xfrm>
            <a:off x="6531956" y="1219199"/>
            <a:ext cx="1129606" cy="1560946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Freeform 17"/>
          <p:cNvSpPr/>
          <p:nvPr/>
        </p:nvSpPr>
        <p:spPr>
          <a:xfrm flipH="1">
            <a:off x="4648662" y="2146518"/>
            <a:ext cx="1129606" cy="1560946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497781" y="2780145"/>
            <a:ext cx="3569855" cy="73891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>
            <a:spLocks noChangeAspect="1"/>
          </p:cNvSpPr>
          <p:nvPr/>
        </p:nvSpPr>
        <p:spPr>
          <a:xfrm>
            <a:off x="10078721" y="2411376"/>
            <a:ext cx="731520" cy="731520"/>
          </a:xfrm>
          <a:prstGeom prst="ellipse">
            <a:avLst/>
          </a:prstGeom>
          <a:pattFill prst="lgCheck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CA" dirty="0"/>
          </a:p>
        </p:txBody>
      </p:sp>
      <p:sp>
        <p:nvSpPr>
          <p:cNvPr id="24" name="Freeform 23"/>
          <p:cNvSpPr/>
          <p:nvPr/>
        </p:nvSpPr>
        <p:spPr>
          <a:xfrm flipH="1">
            <a:off x="4670830" y="3785966"/>
            <a:ext cx="1129606" cy="877464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Freeform 24"/>
          <p:cNvSpPr/>
          <p:nvPr/>
        </p:nvSpPr>
        <p:spPr>
          <a:xfrm flipV="1">
            <a:off x="6519949" y="1357744"/>
            <a:ext cx="1228436" cy="3286295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Freeform 25"/>
          <p:cNvSpPr/>
          <p:nvPr/>
        </p:nvSpPr>
        <p:spPr>
          <a:xfrm flipH="1" flipV="1">
            <a:off x="4200698" y="2281844"/>
            <a:ext cx="1626985" cy="3286295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7" name="Straight Arrow Connector 26"/>
          <p:cNvCxnSpPr>
            <a:stCxn id="13" idx="6"/>
            <a:endCxn id="23" idx="3"/>
          </p:cNvCxnSpPr>
          <p:nvPr/>
        </p:nvCxnSpPr>
        <p:spPr>
          <a:xfrm flipV="1">
            <a:off x="6531956" y="3035767"/>
            <a:ext cx="3653894" cy="3456473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7043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7480" y="2057400"/>
            <a:ext cx="2743200" cy="2743200"/>
            <a:chOff x="5532450" y="2057400"/>
            <a:chExt cx="2743200" cy="27432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solidFill>
              <a:srgbClr val="CFD5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5995648" y="3013409"/>
              <a:ext cx="1846980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8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Sequential</a:t>
              </a:r>
            </a:p>
            <a:p>
              <a:pPr algn="ctr">
                <a:defRPr/>
              </a:pPr>
              <a:r>
                <a:rPr lang="en-US" sz="28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Logic</a:t>
              </a:r>
            </a:p>
          </p:txBody>
        </p:sp>
      </p:grpSp>
      <p:cxnSp>
        <p:nvCxnSpPr>
          <p:cNvPr id="4" name="Straight Arrow Connector 3"/>
          <p:cNvCxnSpPr>
            <a:stCxn id="18" idx="6"/>
          </p:cNvCxnSpPr>
          <p:nvPr/>
        </p:nvCxnSpPr>
        <p:spPr>
          <a:xfrm>
            <a:off x="4270680" y="3429000"/>
            <a:ext cx="1032840" cy="0"/>
          </a:xfrm>
          <a:prstGeom prst="straightConnector1">
            <a:avLst/>
          </a:prstGeom>
          <a:ln w="41275">
            <a:solidFill>
              <a:schemeClr val="tx1">
                <a:lumMod val="95000"/>
                <a:lumOff val="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5477236" y="3069549"/>
            <a:ext cx="2743200" cy="2743200"/>
            <a:chOff x="5532450" y="2057400"/>
            <a:chExt cx="2743200" cy="27432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396338" y="2908182"/>
              <a:ext cx="1176924" cy="163121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Flip-Flop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+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Inputs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+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Outputs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319484" y="2197363"/>
            <a:ext cx="2743200" cy="2743200"/>
            <a:chOff x="5532450" y="2057400"/>
            <a:chExt cx="2743200" cy="2743200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315587" y="2899259"/>
              <a:ext cx="1176924" cy="1015663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Flip-Flop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+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Inputs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367754" y="912847"/>
            <a:ext cx="2743200" cy="2743200"/>
            <a:chOff x="5532450" y="2057400"/>
            <a:chExt cx="2743200" cy="2743200"/>
          </a:xfrm>
          <a:solidFill>
            <a:schemeClr val="accent2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968591" y="2749489"/>
              <a:ext cx="1970412" cy="120032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36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Only </a:t>
              </a:r>
            </a:p>
            <a:p>
              <a:pPr algn="ctr">
                <a:defRPr/>
              </a:pPr>
              <a:r>
                <a:rPr lang="en-US" sz="36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Flip-Flop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27749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by an example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389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22BD8D66-0796-4845-8684-457FAF34079B}"/>
              </a:ext>
            </a:extLst>
          </p:cNvPr>
          <p:cNvSpPr txBox="1"/>
          <p:nvPr/>
        </p:nvSpPr>
        <p:spPr>
          <a:xfrm>
            <a:off x="0" y="2501029"/>
            <a:ext cx="23246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Segoe UI Light (Headings)"/>
              </a:rPr>
              <a:t>Number Systems |</a:t>
            </a:r>
            <a:endParaRPr lang="en-US" sz="2200" dirty="0">
              <a:solidFill>
                <a:schemeClr val="bg2"/>
              </a:solidFill>
              <a:latin typeface="Segoe UI Light (Headings)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B5BD3EC-15BD-4AD7-AF32-FB8B29A4422E}"/>
              </a:ext>
            </a:extLst>
          </p:cNvPr>
          <p:cNvSpPr txBox="1"/>
          <p:nvPr/>
        </p:nvSpPr>
        <p:spPr>
          <a:xfrm>
            <a:off x="0" y="2907982"/>
            <a:ext cx="391325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Segoe UI Light (Headings)"/>
              </a:rPr>
              <a:t>Number Systems</a:t>
            </a:r>
            <a:r>
              <a:rPr lang="en-US" sz="2200" dirty="0">
                <a:latin typeface="Segoe UI Light (Headings)"/>
              </a:rPr>
              <a:t> | Logic Gates |</a:t>
            </a:r>
            <a:endParaRPr lang="en-US" sz="2200" dirty="0">
              <a:solidFill>
                <a:schemeClr val="bg2"/>
              </a:solidFill>
              <a:latin typeface="Segoe UI Light (Headings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7A53C6-E7AB-4260-B2BD-10FBAC0CA28E}"/>
              </a:ext>
            </a:extLst>
          </p:cNvPr>
          <p:cNvSpPr txBox="1"/>
          <p:nvPr/>
        </p:nvSpPr>
        <p:spPr>
          <a:xfrm>
            <a:off x="0" y="3314935"/>
            <a:ext cx="655820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latin typeface="Segoe UI Light (Headings)"/>
              </a:rPr>
              <a:t>Number Systems | Logic Gates </a:t>
            </a:r>
            <a:r>
              <a:rPr lang="en-US" sz="2200" dirty="0">
                <a:latin typeface="Segoe UI Light (Headings)"/>
              </a:rPr>
              <a:t>|</a:t>
            </a:r>
            <a:r>
              <a:rPr lang="en-US" sz="2200" dirty="0">
                <a:solidFill>
                  <a:schemeClr val="bg1"/>
                </a:solidFill>
                <a:latin typeface="Segoe UI Light (Headings)"/>
              </a:rPr>
              <a:t> </a:t>
            </a:r>
            <a:r>
              <a:rPr lang="en-US" sz="2200" dirty="0">
                <a:latin typeface="Segoe UI Light (Headings)"/>
              </a:rPr>
              <a:t>Combinational Logic |</a:t>
            </a:r>
            <a:endParaRPr lang="en-US" sz="2200" dirty="0">
              <a:solidFill>
                <a:schemeClr val="bg2"/>
              </a:solidFill>
              <a:latin typeface="Segoe UI Light (Headings)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319C14-F3A6-48CF-ABD7-8F83AC3E1235}"/>
              </a:ext>
            </a:extLst>
          </p:cNvPr>
          <p:cNvSpPr txBox="1"/>
          <p:nvPr/>
        </p:nvSpPr>
        <p:spPr>
          <a:xfrm>
            <a:off x="0" y="3721888"/>
            <a:ext cx="79095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Segoe UI Light (Headings)"/>
              </a:rPr>
              <a:t>Number Systems | Logic Gates | Combinational Logic </a:t>
            </a:r>
            <a:r>
              <a:rPr lang="en-US" sz="2200" dirty="0">
                <a:latin typeface="Segoe UI Light (Headings)"/>
              </a:rPr>
              <a:t>| Flip-Flops |</a:t>
            </a:r>
            <a:endParaRPr lang="en-US" sz="2200" dirty="0">
              <a:solidFill>
                <a:schemeClr val="bg2"/>
              </a:solidFill>
              <a:latin typeface="Segoe UI Light (Headings)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59E3BF1-3EB6-42C8-9576-75CDF28A439E}"/>
              </a:ext>
            </a:extLst>
          </p:cNvPr>
          <p:cNvSpPr txBox="1"/>
          <p:nvPr/>
        </p:nvSpPr>
        <p:spPr>
          <a:xfrm>
            <a:off x="0" y="4128841"/>
            <a:ext cx="99806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Segoe UI Light (Headings)"/>
              </a:rPr>
              <a:t>Number Systems | Logic Gates | Combinational Logic | Flip-Flops </a:t>
            </a:r>
            <a:r>
              <a:rPr lang="en-US" sz="2200" dirty="0">
                <a:highlight>
                  <a:srgbClr val="FFFF00"/>
                </a:highlight>
                <a:latin typeface="Segoe UI Light (Headings)"/>
              </a:rPr>
              <a:t>| Sequential Logic |</a:t>
            </a:r>
            <a:endParaRPr lang="en-US" sz="2200" dirty="0">
              <a:solidFill>
                <a:schemeClr val="bg2"/>
              </a:solidFill>
              <a:highlight>
                <a:srgbClr val="FFFF00"/>
              </a:highlight>
              <a:latin typeface="Segoe UI Light (Headings)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C054370-E456-47C5-BCFD-72AE2E4764CD}"/>
              </a:ext>
            </a:extLst>
          </p:cNvPr>
          <p:cNvSpPr txBox="1"/>
          <p:nvPr/>
        </p:nvSpPr>
        <p:spPr>
          <a:xfrm>
            <a:off x="0" y="4534778"/>
            <a:ext cx="122729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Segoe UI Light (Headings)"/>
              </a:rPr>
              <a:t>Number Systems | Logic Gates | Combinational Logic | Flip-Flops|  Sequential Logic </a:t>
            </a:r>
            <a:r>
              <a:rPr lang="en-US" sz="2200" dirty="0">
                <a:latin typeface="Segoe UI Light (Headings)"/>
              </a:rPr>
              <a:t>| Computer Systems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48A168-3C35-4930-8569-FDC7EB83E187}"/>
              </a:ext>
            </a:extLst>
          </p:cNvPr>
          <p:cNvSpPr txBox="1"/>
          <p:nvPr/>
        </p:nvSpPr>
        <p:spPr>
          <a:xfrm>
            <a:off x="2190816" y="255746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(12)</a:t>
            </a:r>
            <a:r>
              <a:rPr lang="en-US" baseline="-25000" dirty="0">
                <a:latin typeface="Segoe UI Light" panose="020B0502040204020203" pitchFamily="34" charset="0"/>
                <a:cs typeface="Segoe UI Light" panose="020B0502040204020203" pitchFamily="34" charset="0"/>
              </a:rPr>
              <a:t>10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→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(1100)</a:t>
            </a:r>
            <a:r>
              <a:rPr lang="en-US" baseline="-25000" dirty="0"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2</a:t>
            </a:r>
            <a:endParaRPr lang="en-US" baseline="-25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B543728C-3643-4E16-A053-C546ED5BC0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348" y="2993091"/>
            <a:ext cx="461665" cy="276999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3D819EC7-B623-4D52-A49C-8A90DDD2C8A4}"/>
              </a:ext>
            </a:extLst>
          </p:cNvPr>
          <p:cNvGrpSpPr/>
          <p:nvPr/>
        </p:nvGrpSpPr>
        <p:grpSpPr>
          <a:xfrm>
            <a:off x="6558206" y="3222485"/>
            <a:ext cx="916187" cy="571606"/>
            <a:chOff x="6678303" y="3176435"/>
            <a:chExt cx="916187" cy="571606"/>
          </a:xfrm>
        </p:grpSpPr>
        <p:pic>
          <p:nvPicPr>
            <p:cNvPr id="11" name="Picture 10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791361E-A728-4DF7-B0EE-E0A1D1267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8303" y="3176435"/>
              <a:ext cx="461665" cy="276999"/>
            </a:xfrm>
            <a:prstGeom prst="rect">
              <a:avLst/>
            </a:prstGeom>
          </p:spPr>
        </p:pic>
        <p:pic>
          <p:nvPicPr>
            <p:cNvPr id="12" name="Picture 11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96BC7E61-0C60-4D30-A470-75C2869F8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8303" y="3471042"/>
              <a:ext cx="461665" cy="276999"/>
            </a:xfrm>
            <a:prstGeom prst="rect">
              <a:avLst/>
            </a:prstGeom>
          </p:spPr>
        </p:pic>
        <p:pic>
          <p:nvPicPr>
            <p:cNvPr id="14" name="Picture 13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6B53477A-EEE7-4EEA-A329-DDD3EF70A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32825" y="3296088"/>
              <a:ext cx="461665" cy="333339"/>
            </a:xfrm>
            <a:prstGeom prst="rect">
              <a:avLst/>
            </a:prstGeom>
          </p:spPr>
        </p:pic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7D1E3885-8170-4ACE-A7A6-15000255C0CA}"/>
                </a:ext>
              </a:extLst>
            </p:cNvPr>
            <p:cNvCxnSpPr>
              <a:cxnSpLocks/>
            </p:cNvCxnSpPr>
            <p:nvPr/>
          </p:nvCxnSpPr>
          <p:spPr>
            <a:xfrm>
              <a:off x="7135206" y="3307791"/>
              <a:ext cx="0" cy="8008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DC49A54-5A08-45B2-872A-B8336BFC389E}"/>
                </a:ext>
              </a:extLst>
            </p:cNvPr>
            <p:cNvCxnSpPr>
              <a:cxnSpLocks/>
            </p:cNvCxnSpPr>
            <p:nvPr/>
          </p:nvCxnSpPr>
          <p:spPr>
            <a:xfrm>
              <a:off x="7136188" y="3535140"/>
              <a:ext cx="0" cy="8008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6D42E7CD-39CA-49B2-BB3C-AEFD7A2940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3209" y="4006148"/>
            <a:ext cx="1117584" cy="5659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B0A435-4583-4D94-A8C8-2C9A2A31E1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4953" y="3616889"/>
            <a:ext cx="672895" cy="5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0206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3661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0. Do we need combinational logic or sequential logic?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 we need memory?</a:t>
            </a:r>
          </a:p>
        </p:txBody>
      </p:sp>
    </p:spTree>
    <p:extLst>
      <p:ext uri="{BB962C8B-B14F-4D97-AF65-F5344CB8AC3E}">
        <p14:creationId xmlns:p14="http://schemas.microsoft.com/office/powerpoint/2010/main" val="28820622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</a:t>
            </a:r>
          </a:p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 </a:t>
            </a: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 1  2  3  …  N-1  N</a:t>
            </a:r>
            <a:endParaRPr lang="en-US" sz="40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1139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</a:t>
            </a:r>
          </a:p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 </a:t>
            </a: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 1  2  3  …  N-1  N</a:t>
            </a:r>
          </a:p>
          <a:p>
            <a:pPr lvl="0" algn="ctr" defTabSz="457200">
              <a:defRPr/>
            </a:pPr>
            <a:endParaRPr lang="en-US" sz="40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  <a:sym typeface="Wingdings" panose="05000000000000000000" pitchFamily="2" charset="2"/>
            </a:endParaRPr>
          </a:p>
          <a:p>
            <a:pPr lvl="0" defTabSz="457200"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At each step, we have to see at number we are and then move to next number: </a:t>
            </a:r>
            <a:r>
              <a:rPr lang="en-US" sz="3200" dirty="0" err="1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i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  i+1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9274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We need a storage to store current number.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We need a sequential circuit!</a:t>
            </a:r>
          </a:p>
        </p:txBody>
      </p:sp>
    </p:spTree>
    <p:extLst>
      <p:ext uri="{BB962C8B-B14F-4D97-AF65-F5344CB8AC3E}">
        <p14:creationId xmlns:p14="http://schemas.microsoft.com/office/powerpoint/2010/main" val="33822173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1. How many storage (flip-flops)?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endParaRPr lang="en-US" sz="40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endParaRPr lang="en-US" sz="40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Depends on the </a:t>
            </a: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storage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 you need to store the </a:t>
            </a: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current state 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binary system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669430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307731" y="2609400"/>
            <a:ext cx="11781692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N = 7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1 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 2  3  4  5  6  7</a:t>
            </a:r>
          </a:p>
          <a:p>
            <a:pPr lvl="0" algn="ctr" defTabSz="457200">
              <a:defRPr/>
            </a:pPr>
            <a:r>
              <a:rPr lang="en-US" sz="32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000  001  010  011  100  101  110  111</a:t>
            </a:r>
          </a:p>
          <a:p>
            <a:pPr lvl="0" algn="ctr" defTabSz="457200">
              <a:defRPr/>
            </a:pPr>
            <a:r>
              <a:rPr lang="en-US" sz="32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For each intermediate state, we need 3 bits  3 flip-flops</a:t>
            </a:r>
            <a:endParaRPr lang="en-US" sz="32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802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509955" y="2609400"/>
            <a:ext cx="1139483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2. Form the state (transition) diagram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endParaRPr lang="en-US" sz="40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r>
              <a:rPr lang="en-US" sz="32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Same as analysis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</a:p>
          <a:p>
            <a:pPr marL="457200" lvl="0" indent="-457200" defTabSz="457200">
              <a:buFontTx/>
              <a:buChar char="-"/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For each state 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 one node</a:t>
            </a:r>
          </a:p>
          <a:p>
            <a:pPr marL="457200" lvl="0" indent="-457200" defTabSz="457200">
              <a:buFontTx/>
              <a:buChar char="-"/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For each state transition to next state 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 a directed edge</a:t>
            </a:r>
          </a:p>
          <a:p>
            <a:pPr lvl="0" defTabSz="457200">
              <a:defRPr/>
            </a:pP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3130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 noChangeAspect="1"/>
          </p:cNvSpPr>
          <p:nvPr/>
        </p:nvSpPr>
        <p:spPr>
          <a:xfrm>
            <a:off x="5778268" y="-16867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000</a:t>
            </a:r>
            <a:endParaRPr lang="en-CA" dirty="0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5778268" y="852046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001</a:t>
            </a:r>
            <a:endParaRPr lang="en-CA" dirty="0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5778268" y="1679856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010</a:t>
            </a:r>
            <a:endParaRPr lang="en-CA" dirty="0"/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5778268" y="2507666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011</a:t>
            </a:r>
            <a:endParaRPr lang="en-CA" dirty="0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5778268" y="3392973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100</a:t>
            </a:r>
            <a:endParaRPr lang="en-CA" dirty="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5800436" y="4278280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101</a:t>
            </a:r>
            <a:endParaRPr lang="en-CA" dirty="0"/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5800436" y="5202380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110</a:t>
            </a:r>
            <a:endParaRPr lang="en-CA" dirty="0"/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5800436" y="6126480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111</a:t>
            </a:r>
            <a:endParaRPr lang="en-CA" dirty="0"/>
          </a:p>
        </p:txBody>
      </p:sp>
      <p:sp>
        <p:nvSpPr>
          <p:cNvPr id="5" name="Freeform 4"/>
          <p:cNvSpPr/>
          <p:nvPr/>
        </p:nvSpPr>
        <p:spPr>
          <a:xfrm>
            <a:off x="6520873" y="295564"/>
            <a:ext cx="1228436" cy="880449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Freeform 16"/>
          <p:cNvSpPr/>
          <p:nvPr/>
        </p:nvSpPr>
        <p:spPr>
          <a:xfrm>
            <a:off x="6531956" y="1219199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Freeform 18"/>
          <p:cNvSpPr/>
          <p:nvPr/>
        </p:nvSpPr>
        <p:spPr>
          <a:xfrm>
            <a:off x="6531956" y="2102895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Freeform 20"/>
          <p:cNvSpPr/>
          <p:nvPr/>
        </p:nvSpPr>
        <p:spPr>
          <a:xfrm>
            <a:off x="6498705" y="2986591"/>
            <a:ext cx="1228436" cy="880449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Freeform 21"/>
          <p:cNvSpPr/>
          <p:nvPr/>
        </p:nvSpPr>
        <p:spPr>
          <a:xfrm>
            <a:off x="6509788" y="3910226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Freeform 27"/>
          <p:cNvSpPr/>
          <p:nvPr/>
        </p:nvSpPr>
        <p:spPr>
          <a:xfrm>
            <a:off x="6509788" y="4793922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Freeform 28"/>
          <p:cNvSpPr/>
          <p:nvPr/>
        </p:nvSpPr>
        <p:spPr>
          <a:xfrm>
            <a:off x="6539344" y="5718723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Freeform 29"/>
          <p:cNvSpPr/>
          <p:nvPr/>
        </p:nvSpPr>
        <p:spPr>
          <a:xfrm rot="8355333">
            <a:off x="4597018" y="4681580"/>
            <a:ext cx="499946" cy="2273347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solidFill>
              <a:srgbClr val="FF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84266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242136" y="-16867"/>
            <a:ext cx="4507173" cy="6874867"/>
            <a:chOff x="3242136" y="-16867"/>
            <a:chExt cx="4507173" cy="6874867"/>
          </a:xfrm>
        </p:grpSpPr>
        <p:sp>
          <p:nvSpPr>
            <p:cNvPr id="4" name="Oval 3"/>
            <p:cNvSpPr>
              <a:spLocks noChangeAspect="1"/>
            </p:cNvSpPr>
            <p:nvPr/>
          </p:nvSpPr>
          <p:spPr>
            <a:xfrm>
              <a:off x="5778268" y="-16867"/>
              <a:ext cx="731520" cy="7315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000</a:t>
              </a:r>
              <a:endParaRPr lang="en-CA" dirty="0"/>
            </a:p>
          </p:txBody>
        </p:sp>
        <p:sp>
          <p:nvSpPr>
            <p:cNvPr id="7" name="Oval 6"/>
            <p:cNvSpPr>
              <a:spLocks noChangeAspect="1"/>
            </p:cNvSpPr>
            <p:nvPr/>
          </p:nvSpPr>
          <p:spPr>
            <a:xfrm>
              <a:off x="5778268" y="852046"/>
              <a:ext cx="731520" cy="7315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001</a:t>
              </a:r>
              <a:endParaRPr lang="en-CA" dirty="0"/>
            </a:p>
          </p:txBody>
        </p:sp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5778268" y="1679856"/>
              <a:ext cx="731520" cy="7315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010</a:t>
              </a:r>
              <a:endParaRPr lang="en-CA" dirty="0"/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5778268" y="2507666"/>
              <a:ext cx="731520" cy="7315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011</a:t>
              </a:r>
              <a:endParaRPr lang="en-CA" dirty="0"/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5778268" y="3392973"/>
              <a:ext cx="731520" cy="7315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100</a:t>
              </a:r>
              <a:endParaRPr lang="en-CA" dirty="0"/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5800436" y="4278280"/>
              <a:ext cx="731520" cy="7315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101</a:t>
              </a:r>
              <a:endParaRPr lang="en-CA" dirty="0"/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5800436" y="5202380"/>
              <a:ext cx="731520" cy="7315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110</a:t>
              </a:r>
              <a:endParaRPr lang="en-CA" dirty="0"/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5800436" y="6126480"/>
              <a:ext cx="731520" cy="7315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/>
                <a:t>111</a:t>
              </a:r>
              <a:endParaRPr lang="en-CA" dirty="0"/>
            </a:p>
          </p:txBody>
        </p:sp>
        <p:sp>
          <p:nvSpPr>
            <p:cNvPr id="5" name="Freeform 4"/>
            <p:cNvSpPr/>
            <p:nvPr/>
          </p:nvSpPr>
          <p:spPr>
            <a:xfrm>
              <a:off x="6520873" y="295564"/>
              <a:ext cx="1228436" cy="880449"/>
            </a:xfrm>
            <a:custGeom>
              <a:avLst/>
              <a:gdLst>
                <a:gd name="connsiteX0" fmla="*/ 0 w 1228436"/>
                <a:gd name="connsiteY0" fmla="*/ 0 h 2484581"/>
                <a:gd name="connsiteX1" fmla="*/ 1228436 w 1228436"/>
                <a:gd name="connsiteY1" fmla="*/ 785091 h 2484581"/>
                <a:gd name="connsiteX2" fmla="*/ 0 w 1228436"/>
                <a:gd name="connsiteY2" fmla="*/ 2484581 h 248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36" h="2484581">
                  <a:moveTo>
                    <a:pt x="0" y="0"/>
                  </a:moveTo>
                  <a:cubicBezTo>
                    <a:pt x="614218" y="185497"/>
                    <a:pt x="1228436" y="370994"/>
                    <a:pt x="1228436" y="785091"/>
                  </a:cubicBezTo>
                  <a:cubicBezTo>
                    <a:pt x="1228436" y="1199188"/>
                    <a:pt x="614218" y="1841884"/>
                    <a:pt x="0" y="2484581"/>
                  </a:cubicBezTo>
                </a:path>
              </a:pathLst>
            </a:custGeom>
            <a:noFill/>
            <a:ln w="25400"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6531956" y="1219199"/>
              <a:ext cx="1129606" cy="840510"/>
            </a:xfrm>
            <a:custGeom>
              <a:avLst/>
              <a:gdLst>
                <a:gd name="connsiteX0" fmla="*/ 0 w 1228436"/>
                <a:gd name="connsiteY0" fmla="*/ 0 h 2484581"/>
                <a:gd name="connsiteX1" fmla="*/ 1228436 w 1228436"/>
                <a:gd name="connsiteY1" fmla="*/ 785091 h 2484581"/>
                <a:gd name="connsiteX2" fmla="*/ 0 w 1228436"/>
                <a:gd name="connsiteY2" fmla="*/ 2484581 h 248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36" h="2484581">
                  <a:moveTo>
                    <a:pt x="0" y="0"/>
                  </a:moveTo>
                  <a:cubicBezTo>
                    <a:pt x="614218" y="185497"/>
                    <a:pt x="1228436" y="370994"/>
                    <a:pt x="1228436" y="785091"/>
                  </a:cubicBezTo>
                  <a:cubicBezTo>
                    <a:pt x="1228436" y="1199188"/>
                    <a:pt x="614218" y="1841884"/>
                    <a:pt x="0" y="2484581"/>
                  </a:cubicBezTo>
                </a:path>
              </a:pathLst>
            </a:custGeom>
            <a:noFill/>
            <a:ln w="25400"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6531956" y="2102895"/>
              <a:ext cx="1129606" cy="840510"/>
            </a:xfrm>
            <a:custGeom>
              <a:avLst/>
              <a:gdLst>
                <a:gd name="connsiteX0" fmla="*/ 0 w 1228436"/>
                <a:gd name="connsiteY0" fmla="*/ 0 h 2484581"/>
                <a:gd name="connsiteX1" fmla="*/ 1228436 w 1228436"/>
                <a:gd name="connsiteY1" fmla="*/ 785091 h 2484581"/>
                <a:gd name="connsiteX2" fmla="*/ 0 w 1228436"/>
                <a:gd name="connsiteY2" fmla="*/ 2484581 h 248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36" h="2484581">
                  <a:moveTo>
                    <a:pt x="0" y="0"/>
                  </a:moveTo>
                  <a:cubicBezTo>
                    <a:pt x="614218" y="185497"/>
                    <a:pt x="1228436" y="370994"/>
                    <a:pt x="1228436" y="785091"/>
                  </a:cubicBezTo>
                  <a:cubicBezTo>
                    <a:pt x="1228436" y="1199188"/>
                    <a:pt x="614218" y="1841884"/>
                    <a:pt x="0" y="2484581"/>
                  </a:cubicBezTo>
                </a:path>
              </a:pathLst>
            </a:custGeom>
            <a:noFill/>
            <a:ln w="25400"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6498705" y="2986591"/>
              <a:ext cx="1228436" cy="880449"/>
            </a:xfrm>
            <a:custGeom>
              <a:avLst/>
              <a:gdLst>
                <a:gd name="connsiteX0" fmla="*/ 0 w 1228436"/>
                <a:gd name="connsiteY0" fmla="*/ 0 h 2484581"/>
                <a:gd name="connsiteX1" fmla="*/ 1228436 w 1228436"/>
                <a:gd name="connsiteY1" fmla="*/ 785091 h 2484581"/>
                <a:gd name="connsiteX2" fmla="*/ 0 w 1228436"/>
                <a:gd name="connsiteY2" fmla="*/ 2484581 h 248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36" h="2484581">
                  <a:moveTo>
                    <a:pt x="0" y="0"/>
                  </a:moveTo>
                  <a:cubicBezTo>
                    <a:pt x="614218" y="185497"/>
                    <a:pt x="1228436" y="370994"/>
                    <a:pt x="1228436" y="785091"/>
                  </a:cubicBezTo>
                  <a:cubicBezTo>
                    <a:pt x="1228436" y="1199188"/>
                    <a:pt x="614218" y="1841884"/>
                    <a:pt x="0" y="2484581"/>
                  </a:cubicBezTo>
                </a:path>
              </a:pathLst>
            </a:custGeom>
            <a:noFill/>
            <a:ln w="25400"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6509788" y="3910226"/>
              <a:ext cx="1129606" cy="840510"/>
            </a:xfrm>
            <a:custGeom>
              <a:avLst/>
              <a:gdLst>
                <a:gd name="connsiteX0" fmla="*/ 0 w 1228436"/>
                <a:gd name="connsiteY0" fmla="*/ 0 h 2484581"/>
                <a:gd name="connsiteX1" fmla="*/ 1228436 w 1228436"/>
                <a:gd name="connsiteY1" fmla="*/ 785091 h 2484581"/>
                <a:gd name="connsiteX2" fmla="*/ 0 w 1228436"/>
                <a:gd name="connsiteY2" fmla="*/ 2484581 h 248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36" h="2484581">
                  <a:moveTo>
                    <a:pt x="0" y="0"/>
                  </a:moveTo>
                  <a:cubicBezTo>
                    <a:pt x="614218" y="185497"/>
                    <a:pt x="1228436" y="370994"/>
                    <a:pt x="1228436" y="785091"/>
                  </a:cubicBezTo>
                  <a:cubicBezTo>
                    <a:pt x="1228436" y="1199188"/>
                    <a:pt x="614218" y="1841884"/>
                    <a:pt x="0" y="2484581"/>
                  </a:cubicBezTo>
                </a:path>
              </a:pathLst>
            </a:custGeom>
            <a:noFill/>
            <a:ln w="25400"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Freeform 27"/>
            <p:cNvSpPr/>
            <p:nvPr/>
          </p:nvSpPr>
          <p:spPr>
            <a:xfrm>
              <a:off x="6509788" y="4793922"/>
              <a:ext cx="1129606" cy="840510"/>
            </a:xfrm>
            <a:custGeom>
              <a:avLst/>
              <a:gdLst>
                <a:gd name="connsiteX0" fmla="*/ 0 w 1228436"/>
                <a:gd name="connsiteY0" fmla="*/ 0 h 2484581"/>
                <a:gd name="connsiteX1" fmla="*/ 1228436 w 1228436"/>
                <a:gd name="connsiteY1" fmla="*/ 785091 h 2484581"/>
                <a:gd name="connsiteX2" fmla="*/ 0 w 1228436"/>
                <a:gd name="connsiteY2" fmla="*/ 2484581 h 248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36" h="2484581">
                  <a:moveTo>
                    <a:pt x="0" y="0"/>
                  </a:moveTo>
                  <a:cubicBezTo>
                    <a:pt x="614218" y="185497"/>
                    <a:pt x="1228436" y="370994"/>
                    <a:pt x="1228436" y="785091"/>
                  </a:cubicBezTo>
                  <a:cubicBezTo>
                    <a:pt x="1228436" y="1199188"/>
                    <a:pt x="614218" y="1841884"/>
                    <a:pt x="0" y="2484581"/>
                  </a:cubicBezTo>
                </a:path>
              </a:pathLst>
            </a:custGeom>
            <a:noFill/>
            <a:ln w="25400"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9" name="Freeform 28"/>
            <p:cNvSpPr/>
            <p:nvPr/>
          </p:nvSpPr>
          <p:spPr>
            <a:xfrm>
              <a:off x="6539344" y="5718723"/>
              <a:ext cx="1129606" cy="840510"/>
            </a:xfrm>
            <a:custGeom>
              <a:avLst/>
              <a:gdLst>
                <a:gd name="connsiteX0" fmla="*/ 0 w 1228436"/>
                <a:gd name="connsiteY0" fmla="*/ 0 h 2484581"/>
                <a:gd name="connsiteX1" fmla="*/ 1228436 w 1228436"/>
                <a:gd name="connsiteY1" fmla="*/ 785091 h 2484581"/>
                <a:gd name="connsiteX2" fmla="*/ 0 w 1228436"/>
                <a:gd name="connsiteY2" fmla="*/ 2484581 h 248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36" h="2484581">
                  <a:moveTo>
                    <a:pt x="0" y="0"/>
                  </a:moveTo>
                  <a:cubicBezTo>
                    <a:pt x="614218" y="185497"/>
                    <a:pt x="1228436" y="370994"/>
                    <a:pt x="1228436" y="785091"/>
                  </a:cubicBezTo>
                  <a:cubicBezTo>
                    <a:pt x="1228436" y="1199188"/>
                    <a:pt x="614218" y="1841884"/>
                    <a:pt x="0" y="2484581"/>
                  </a:cubicBezTo>
                </a:path>
              </a:pathLst>
            </a:custGeom>
            <a:noFill/>
            <a:ln w="25400"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Freeform 29"/>
            <p:cNvSpPr/>
            <p:nvPr/>
          </p:nvSpPr>
          <p:spPr>
            <a:xfrm rot="10800000">
              <a:off x="3242136" y="295564"/>
              <a:ext cx="2513964" cy="6263669"/>
            </a:xfrm>
            <a:custGeom>
              <a:avLst/>
              <a:gdLst>
                <a:gd name="connsiteX0" fmla="*/ 0 w 1228436"/>
                <a:gd name="connsiteY0" fmla="*/ 0 h 2484581"/>
                <a:gd name="connsiteX1" fmla="*/ 1228436 w 1228436"/>
                <a:gd name="connsiteY1" fmla="*/ 785091 h 2484581"/>
                <a:gd name="connsiteX2" fmla="*/ 0 w 1228436"/>
                <a:gd name="connsiteY2" fmla="*/ 2484581 h 2484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36" h="2484581">
                  <a:moveTo>
                    <a:pt x="0" y="0"/>
                  </a:moveTo>
                  <a:cubicBezTo>
                    <a:pt x="614218" y="185497"/>
                    <a:pt x="1228436" y="370994"/>
                    <a:pt x="1228436" y="785091"/>
                  </a:cubicBezTo>
                  <a:cubicBezTo>
                    <a:pt x="1228436" y="1199188"/>
                    <a:pt x="614218" y="1841884"/>
                    <a:pt x="0" y="2484581"/>
                  </a:cubicBezTo>
                </a:path>
              </a:pathLst>
            </a:custGeom>
            <a:noFill/>
            <a:ln w="25400">
              <a:solidFill>
                <a:srgbClr val="00B050"/>
              </a:solidFill>
              <a:tail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rgbClr val="FF0000"/>
                </a:solidFill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8378357" y="5380892"/>
            <a:ext cx="260607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Loop to the beginning!</a:t>
            </a:r>
            <a:endParaRPr lang="en-CA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541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70473" y="2459504"/>
            <a:ext cx="970819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6000" dirty="0">
                <a:latin typeface="Segoe UI" panose="020B0502040204020203" pitchFamily="34" charset="0"/>
                <a:cs typeface="Segoe UI" panose="020B0502040204020203" pitchFamily="34" charset="0"/>
              </a:rPr>
              <a:t>Flip-Flop </a:t>
            </a:r>
          </a:p>
          <a:p>
            <a:pPr lvl="0" algn="ctr" defTabSz="457200">
              <a:defRPr/>
            </a:pPr>
            <a:r>
              <a:rPr lang="en-US" sz="6000" i="1" dirty="0"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n-US" sz="60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single</a:t>
            </a:r>
            <a:r>
              <a:rPr lang="en-US" sz="6000" i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60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edge</a:t>
            </a:r>
            <a:r>
              <a:rPr lang="en-US" sz="6000" i="1" dirty="0">
                <a:latin typeface="Segoe UI" panose="020B0502040204020203" pitchFamily="34" charset="0"/>
                <a:cs typeface="Segoe UI" panose="020B0502040204020203" pitchFamily="34" charset="0"/>
              </a:rPr>
              <a:t> triggered latch</a:t>
            </a:r>
          </a:p>
        </p:txBody>
      </p:sp>
    </p:spTree>
    <p:extLst>
      <p:ext uri="{BB962C8B-B14F-4D97-AF65-F5344CB8AC3E}">
        <p14:creationId xmlns:p14="http://schemas.microsoft.com/office/powerpoint/2010/main" val="6334910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>
            <a:spLocks noChangeAspect="1"/>
          </p:cNvSpPr>
          <p:nvPr/>
        </p:nvSpPr>
        <p:spPr>
          <a:xfrm>
            <a:off x="5778268" y="-16867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000</a:t>
            </a:r>
            <a:endParaRPr lang="en-CA" dirty="0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5778268" y="852046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001</a:t>
            </a:r>
            <a:endParaRPr lang="en-CA" dirty="0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5778268" y="1679856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010</a:t>
            </a:r>
            <a:endParaRPr lang="en-CA" dirty="0"/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5778268" y="2507666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011</a:t>
            </a:r>
            <a:endParaRPr lang="en-CA" dirty="0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5778268" y="3392973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100</a:t>
            </a:r>
            <a:endParaRPr lang="en-CA" dirty="0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5800436" y="4278280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101</a:t>
            </a:r>
            <a:endParaRPr lang="en-CA" dirty="0"/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5800436" y="5202380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110</a:t>
            </a:r>
            <a:endParaRPr lang="en-CA" dirty="0"/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5800436" y="6126480"/>
            <a:ext cx="731520" cy="731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111</a:t>
            </a:r>
            <a:endParaRPr lang="en-CA" dirty="0"/>
          </a:p>
        </p:txBody>
      </p:sp>
      <p:sp>
        <p:nvSpPr>
          <p:cNvPr id="5" name="Freeform 4"/>
          <p:cNvSpPr/>
          <p:nvPr/>
        </p:nvSpPr>
        <p:spPr>
          <a:xfrm>
            <a:off x="6520873" y="295564"/>
            <a:ext cx="1228436" cy="880449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Freeform 16"/>
          <p:cNvSpPr/>
          <p:nvPr/>
        </p:nvSpPr>
        <p:spPr>
          <a:xfrm>
            <a:off x="6531956" y="1219199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Freeform 18"/>
          <p:cNvSpPr/>
          <p:nvPr/>
        </p:nvSpPr>
        <p:spPr>
          <a:xfrm>
            <a:off x="6531956" y="2102895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Freeform 20"/>
          <p:cNvSpPr/>
          <p:nvPr/>
        </p:nvSpPr>
        <p:spPr>
          <a:xfrm>
            <a:off x="6498705" y="2986591"/>
            <a:ext cx="1228436" cy="880449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Freeform 21"/>
          <p:cNvSpPr/>
          <p:nvPr/>
        </p:nvSpPr>
        <p:spPr>
          <a:xfrm>
            <a:off x="6509788" y="3910226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Freeform 27"/>
          <p:cNvSpPr/>
          <p:nvPr/>
        </p:nvSpPr>
        <p:spPr>
          <a:xfrm>
            <a:off x="6509788" y="4793922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Freeform 28"/>
          <p:cNvSpPr/>
          <p:nvPr/>
        </p:nvSpPr>
        <p:spPr>
          <a:xfrm>
            <a:off x="6539344" y="5718723"/>
            <a:ext cx="1129606" cy="840510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Freeform 29"/>
          <p:cNvSpPr/>
          <p:nvPr/>
        </p:nvSpPr>
        <p:spPr>
          <a:xfrm rot="10800000">
            <a:off x="5038410" y="6295292"/>
            <a:ext cx="814645" cy="428783"/>
          </a:xfrm>
          <a:custGeom>
            <a:avLst/>
            <a:gdLst>
              <a:gd name="connsiteX0" fmla="*/ 0 w 1228436"/>
              <a:gd name="connsiteY0" fmla="*/ 0 h 2484581"/>
              <a:gd name="connsiteX1" fmla="*/ 1228436 w 1228436"/>
              <a:gd name="connsiteY1" fmla="*/ 785091 h 2484581"/>
              <a:gd name="connsiteX2" fmla="*/ 0 w 1228436"/>
              <a:gd name="connsiteY2" fmla="*/ 2484581 h 2484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8436" h="2484581">
                <a:moveTo>
                  <a:pt x="0" y="0"/>
                </a:moveTo>
                <a:cubicBezTo>
                  <a:pt x="614218" y="185497"/>
                  <a:pt x="1228436" y="370994"/>
                  <a:pt x="1228436" y="785091"/>
                </a:cubicBezTo>
                <a:cubicBezTo>
                  <a:pt x="1228436" y="1199188"/>
                  <a:pt x="614218" y="1841884"/>
                  <a:pt x="0" y="2484581"/>
                </a:cubicBezTo>
              </a:path>
            </a:pathLst>
          </a:custGeom>
          <a:noFill/>
          <a:ln w="25400">
            <a:solidFill>
              <a:srgbClr val="00B0F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rgbClr val="FF00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257310" y="5476700"/>
            <a:ext cx="3013446" cy="9144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Stuck in 7</a:t>
            </a:r>
          </a:p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Just one time counter!</a:t>
            </a:r>
            <a:endParaRPr lang="en-CA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6922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509955" y="2609400"/>
            <a:ext cx="11394830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3. Form the state table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endParaRPr lang="en-US" sz="40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Same as analysis, </a:t>
            </a:r>
            <a:r>
              <a:rPr lang="en-US" sz="32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two columns 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for </a:t>
            </a:r>
            <a:r>
              <a:rPr lang="en-US" sz="32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each flip-flop 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(storage unit)</a:t>
            </a:r>
          </a:p>
          <a:p>
            <a:pPr marL="742950" lvl="0" indent="-742950" defTabSz="457200">
              <a:buAutoNum type="alphaLcParenR"/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One for current state Q(T)</a:t>
            </a:r>
          </a:p>
          <a:p>
            <a:pPr marL="742950" lvl="0" indent="-742950" defTabSz="457200">
              <a:buAutoNum type="alphaLcParenR"/>
              <a:defRPr/>
            </a:pP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One for next state Q(T+1)</a:t>
            </a:r>
          </a:p>
        </p:txBody>
      </p:sp>
    </p:spTree>
    <p:extLst>
      <p:ext uri="{BB962C8B-B14F-4D97-AF65-F5344CB8AC3E}">
        <p14:creationId xmlns:p14="http://schemas.microsoft.com/office/powerpoint/2010/main" val="26377321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/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1626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509955" y="2609400"/>
            <a:ext cx="113948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4. Fill the state table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endParaRPr lang="en-US" sz="40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r>
              <a:rPr lang="en-US" sz="32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Unlike analysis</a:t>
            </a:r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, here we already know what is going to be the next state Q(T+1) based on current state Q(T)</a:t>
            </a:r>
          </a:p>
        </p:txBody>
      </p:sp>
    </p:spTree>
    <p:extLst>
      <p:ext uri="{BB962C8B-B14F-4D97-AF65-F5344CB8AC3E}">
        <p14:creationId xmlns:p14="http://schemas.microsoft.com/office/powerpoint/2010/main" val="39576932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194635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29052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640672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grpSp>
        <p:nvGrpSpPr>
          <p:cNvPr id="75" name="Group 74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79" name="Group 78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86" name="Straight Connector 8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0" name="Picture 7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81" name="Picture 8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7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97" name="Straight Connector 9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05" name="Group 10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6" name="Picture 10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07" name="Picture 10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8" name="Oval 10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25" name="Group 12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6" name="Picture 12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27" name="Picture 12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28" name="Oval 12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9" name="Oval 12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Oval 13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140" name="Straight Connector 139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45" name="Rectangle 144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7036541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219898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grpSp>
        <p:nvGrpSpPr>
          <p:cNvPr id="75" name="Group 74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79" name="Group 78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86" name="Straight Connector 8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0" name="Picture 7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81" name="Picture 8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7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97" name="Straight Connector 9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05" name="Group 10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6" name="Picture 10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07" name="Picture 10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8" name="Oval 10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25" name="Group 12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6" name="Picture 12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27" name="Picture 12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28" name="Oval 12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9" name="Oval 12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Oval 13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140" name="Straight Connector 139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45" name="Rectangle 144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17667840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430639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grpSp>
        <p:nvGrpSpPr>
          <p:cNvPr id="75" name="Group 74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79" name="Group 78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86" name="Straight Connector 8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0" name="Picture 7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81" name="Picture 8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7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97" name="Straight Connector 9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05" name="Group 10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6" name="Picture 10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07" name="Picture 10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8" name="Oval 10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25" name="Group 12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6" name="Picture 12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27" name="Picture 12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28" name="Oval 12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9" name="Oval 12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Oval 13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140" name="Straight Connector 139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45" name="Rectangle 144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18670888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522944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grpSp>
        <p:nvGrpSpPr>
          <p:cNvPr id="75" name="Group 74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79" name="Group 78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86" name="Straight Connector 8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0" name="Picture 7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81" name="Picture 8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7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97" name="Straight Connector 9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05" name="Group 10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6" name="Picture 10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07" name="Picture 10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8" name="Oval 10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25" name="Group 12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6" name="Picture 12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27" name="Picture 12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28" name="Oval 12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9" name="Oval 12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Oval 13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140" name="Straight Connector 139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45" name="Rectangle 144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1626693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334536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grpSp>
        <p:nvGrpSpPr>
          <p:cNvPr id="75" name="Group 74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79" name="Group 78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86" name="Straight Connector 8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0" name="Picture 7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81" name="Picture 8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7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97" name="Straight Connector 9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05" name="Group 10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6" name="Picture 10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07" name="Picture 10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8" name="Oval 10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25" name="Group 12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6" name="Picture 12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27" name="Picture 12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28" name="Oval 12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9" name="Oval 12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Oval 13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140" name="Straight Connector 139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45" name="Rectangle 144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2808796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269B857A-52C4-844E-926E-5C87393BEA97}"/>
              </a:ext>
            </a:extLst>
          </p:cNvPr>
          <p:cNvCxnSpPr/>
          <p:nvPr/>
        </p:nvCxnSpPr>
        <p:spPr>
          <a:xfrm flipV="1">
            <a:off x="9448980" y="1669284"/>
            <a:ext cx="57886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7179894" y="3583660"/>
          <a:ext cx="1249997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3080">
                  <a:extLst>
                    <a:ext uri="{9D8B030D-6E8A-4147-A177-3AD203B41FA5}">
                      <a16:colId xmlns:a16="http://schemas.microsoft.com/office/drawing/2014/main" val="1809455437"/>
                    </a:ext>
                  </a:extLst>
                </a:gridCol>
                <a:gridCol w="736917">
                  <a:extLst>
                    <a:ext uri="{9D8B030D-6E8A-4147-A177-3AD203B41FA5}">
                      <a16:colId xmlns:a16="http://schemas.microsoft.com/office/drawing/2014/main" val="3941077697"/>
                    </a:ext>
                  </a:extLst>
                </a:gridCol>
              </a:tblGrid>
              <a:tr h="459231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</a:t>
                      </a:r>
                      <a:endParaRPr lang="en-CA" sz="32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endParaRPr lang="en-CA" sz="32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90732872"/>
                  </a:ext>
                </a:extLst>
              </a:tr>
              <a:tr h="459231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2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r>
                        <a:rPr lang="en-US" sz="3200" baseline="-250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</a:t>
                      </a:r>
                      <a:endParaRPr lang="en-CA" sz="1400" baseline="-25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92395679"/>
                  </a:ext>
                </a:extLst>
              </a:tr>
              <a:tr h="459231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2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Q’</a:t>
                      </a:r>
                      <a:r>
                        <a:rPr lang="en-US" sz="3200" baseline="-250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</a:t>
                      </a:r>
                      <a:endParaRPr lang="en-CA" sz="1400" baseline="-25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1353659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955773" y="3578155"/>
          <a:ext cx="1143635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9755">
                  <a:extLst>
                    <a:ext uri="{9D8B030D-6E8A-4147-A177-3AD203B41FA5}">
                      <a16:colId xmlns:a16="http://schemas.microsoft.com/office/drawing/2014/main" val="1809455437"/>
                    </a:ext>
                  </a:extLst>
                </a:gridCol>
                <a:gridCol w="563880">
                  <a:extLst>
                    <a:ext uri="{9D8B030D-6E8A-4147-A177-3AD203B41FA5}">
                      <a16:colId xmlns:a16="http://schemas.microsoft.com/office/drawing/2014/main" val="3941077697"/>
                    </a:ext>
                  </a:extLst>
                </a:gridCol>
              </a:tblGrid>
              <a:tr h="459231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</a:t>
                      </a:r>
                      <a:endParaRPr lang="en-CA" sz="32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endParaRPr lang="en-CA" sz="32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90732872"/>
                  </a:ext>
                </a:extLst>
              </a:tr>
              <a:tr h="459231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2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1400" baseline="-25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92395679"/>
                  </a:ext>
                </a:extLst>
              </a:tr>
              <a:tr h="459231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2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1400" baseline="-25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1353659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94002" y="3566409"/>
          <a:ext cx="1834515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355">
                  <a:extLst>
                    <a:ext uri="{9D8B030D-6E8A-4147-A177-3AD203B41FA5}">
                      <a16:colId xmlns:a16="http://schemas.microsoft.com/office/drawing/2014/main" val="4049003507"/>
                    </a:ext>
                  </a:extLst>
                </a:gridCol>
                <a:gridCol w="581343">
                  <a:extLst>
                    <a:ext uri="{9D8B030D-6E8A-4147-A177-3AD203B41FA5}">
                      <a16:colId xmlns:a16="http://schemas.microsoft.com/office/drawing/2014/main" val="3864461283"/>
                    </a:ext>
                  </a:extLst>
                </a:gridCol>
                <a:gridCol w="698817">
                  <a:extLst>
                    <a:ext uri="{9D8B030D-6E8A-4147-A177-3AD203B41FA5}">
                      <a16:colId xmlns:a16="http://schemas.microsoft.com/office/drawing/2014/main" val="3941077697"/>
                    </a:ext>
                  </a:extLst>
                </a:gridCol>
              </a:tblGrid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endParaRPr lang="en-CA" sz="36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90732872"/>
                  </a:ext>
                </a:extLst>
              </a:tr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r>
                        <a:rPr lang="en-US" sz="3600" baseline="-250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</a:t>
                      </a:r>
                      <a:endParaRPr lang="en-CA" sz="1600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92395679"/>
                  </a:ext>
                </a:extLst>
              </a:tr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aseline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CA" sz="36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1353659"/>
                  </a:ext>
                </a:extLst>
              </a:tr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23900495"/>
                  </a:ext>
                </a:extLst>
              </a:tr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aseline="0" dirty="0">
                          <a:solidFill>
                            <a:schemeClr val="tx1"/>
                          </a:solidFill>
                          <a:latin typeface="Bradley Hand ITC" panose="03070402050302030203" pitchFamily="66" charset="0"/>
                        </a:rPr>
                        <a:t>X</a:t>
                      </a:r>
                      <a:endParaRPr lang="en-CA" sz="3600" baseline="0" dirty="0">
                        <a:solidFill>
                          <a:schemeClr val="tx1"/>
                        </a:solidFill>
                        <a:latin typeface="Bradley Hand ITC" panose="03070402050302030203" pitchFamily="66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90342601"/>
                  </a:ext>
                </a:extLst>
              </a:tr>
            </a:tbl>
          </a:graphicData>
        </a:graphic>
      </p:graphicFrame>
      <p:grpSp>
        <p:nvGrpSpPr>
          <p:cNvPr id="45" name="Group 44">
            <a:extLst>
              <a:ext uri="{FF2B5EF4-FFF2-40B4-BE49-F238E27FC236}">
                <a16:creationId xmlns:a16="http://schemas.microsoft.com/office/drawing/2014/main" id="{0D845F94-40CC-4742-8071-E3B916FDF8AD}"/>
              </a:ext>
            </a:extLst>
          </p:cNvPr>
          <p:cNvGrpSpPr/>
          <p:nvPr/>
        </p:nvGrpSpPr>
        <p:grpSpPr>
          <a:xfrm>
            <a:off x="3511632" y="939608"/>
            <a:ext cx="2031918" cy="1973465"/>
            <a:chOff x="4988225" y="384271"/>
            <a:chExt cx="2881060" cy="2943225"/>
          </a:xfrm>
        </p:grpSpPr>
        <p:grpSp>
          <p:nvGrpSpPr>
            <p:cNvPr id="5" name="Group 4"/>
            <p:cNvGrpSpPr>
              <a:grpSpLocks noChangeAspect="1"/>
            </p:cNvGrpSpPr>
            <p:nvPr/>
          </p:nvGrpSpPr>
          <p:grpSpPr>
            <a:xfrm>
              <a:off x="4988225" y="780691"/>
              <a:ext cx="2881060" cy="1969096"/>
              <a:chOff x="2764839" y="1066799"/>
              <a:chExt cx="6341062" cy="4333875"/>
            </a:xfrm>
          </p:grpSpPr>
          <p:cxnSp>
            <p:nvCxnSpPr>
              <p:cNvPr id="6" name="Straight Connector 5"/>
              <p:cNvCxnSpPr/>
              <p:nvPr/>
            </p:nvCxnSpPr>
            <p:spPr>
              <a:xfrm>
                <a:off x="7467601" y="1504949"/>
                <a:ext cx="0" cy="128016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/>
              <p:cNvCxnSpPr/>
              <p:nvPr/>
            </p:nvCxnSpPr>
            <p:spPr>
              <a:xfrm flipV="1">
                <a:off x="7477126" y="3688079"/>
                <a:ext cx="0" cy="1280160"/>
              </a:xfrm>
              <a:prstGeom prst="line">
                <a:avLst/>
              </a:prstGeom>
              <a:ln w="41275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 flipV="1">
                <a:off x="7391400" y="15049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V="1">
                <a:off x="7458076" y="49720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4412664" y="1952712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 flipV="1">
                <a:off x="4412664" y="3623397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H="1" flipV="1">
                <a:off x="4393615" y="2848063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flipV="1">
                <a:off x="4393614" y="2775496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V="1">
                <a:off x="2764839" y="106679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flipV="1">
                <a:off x="2764839" y="5400674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6" name="Picture 15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DA8AF105-A5F3-4D51-9DBB-698A3293D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5661" y="572918"/>
              <a:ext cx="1400315" cy="819484"/>
            </a:xfrm>
            <a:prstGeom prst="rect">
              <a:avLst/>
            </a:prstGeom>
          </p:spPr>
        </p:pic>
        <p:pic>
          <p:nvPicPr>
            <p:cNvPr id="17" name="Picture 16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DA8AF105-A5F3-4D51-9DBB-698A3293D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9989" y="2144906"/>
              <a:ext cx="1400315" cy="819484"/>
            </a:xfrm>
            <a:prstGeom prst="rect">
              <a:avLst/>
            </a:prstGeom>
          </p:spPr>
        </p:pic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6836328" y="882930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6845853" y="2473605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412142" y="384271"/>
              <a:ext cx="2133600" cy="2943225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4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468760" y="481035"/>
              <a:ext cx="473206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</a:t>
              </a:r>
              <a:endParaRPr lang="en-CA" sz="1400" dirty="0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7554397" y="2461871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128A86A-66F8-114B-A5AD-F24AD7F3EBE4}"/>
              </a:ext>
            </a:extLst>
          </p:cNvPr>
          <p:cNvGrpSpPr/>
          <p:nvPr/>
        </p:nvGrpSpPr>
        <p:grpSpPr>
          <a:xfrm>
            <a:off x="189399" y="882930"/>
            <a:ext cx="2133600" cy="1973468"/>
            <a:chOff x="751595" y="384271"/>
            <a:chExt cx="2889715" cy="2943225"/>
          </a:xfrm>
        </p:grpSpPr>
        <p:cxnSp>
          <p:nvCxnSpPr>
            <p:cNvPr id="58" name="Straight Connector 57"/>
            <p:cNvCxnSpPr>
              <a:cxnSpLocks/>
            </p:cNvCxnSpPr>
            <p:nvPr/>
          </p:nvCxnSpPr>
          <p:spPr>
            <a:xfrm flipV="1">
              <a:off x="751595" y="1337569"/>
              <a:ext cx="748689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>
              <a:grpSpLocks noChangeAspect="1"/>
            </p:cNvGrpSpPr>
            <p:nvPr/>
          </p:nvGrpSpPr>
          <p:grpSpPr>
            <a:xfrm>
              <a:off x="760250" y="780691"/>
              <a:ext cx="2881060" cy="1969096"/>
              <a:chOff x="2764839" y="1066799"/>
              <a:chExt cx="6341062" cy="4333875"/>
            </a:xfrm>
          </p:grpSpPr>
          <p:cxnSp>
            <p:nvCxnSpPr>
              <p:cNvPr id="25" name="Straight Connector 24"/>
              <p:cNvCxnSpPr/>
              <p:nvPr/>
            </p:nvCxnSpPr>
            <p:spPr>
              <a:xfrm>
                <a:off x="7467601" y="1504949"/>
                <a:ext cx="0" cy="128016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 flipV="1">
                <a:off x="7477126" y="3688079"/>
                <a:ext cx="0" cy="1280160"/>
              </a:xfrm>
              <a:prstGeom prst="line">
                <a:avLst/>
              </a:prstGeom>
              <a:ln w="41275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flipV="1">
                <a:off x="7391400" y="15049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V="1">
                <a:off x="7458076" y="49720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4412664" y="1952712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flipV="1">
                <a:off x="4412664" y="3623397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 flipH="1" flipV="1">
                <a:off x="4393615" y="2848063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 flipV="1">
                <a:off x="4393614" y="2775496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 flipV="1">
                <a:off x="2764839" y="106679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 flipV="1">
                <a:off x="2764839" y="5400674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5" name="Picture 3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DA8AF105-A5F3-4D51-9DBB-698A3293D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7686" y="572918"/>
              <a:ext cx="1400315" cy="819484"/>
            </a:xfrm>
            <a:prstGeom prst="rect">
              <a:avLst/>
            </a:prstGeom>
          </p:spPr>
        </p:pic>
        <p:pic>
          <p:nvPicPr>
            <p:cNvPr id="36" name="Picture 35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DA8AF105-A5F3-4D51-9DBB-698A3293D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2014" y="2144906"/>
              <a:ext cx="1400315" cy="819484"/>
            </a:xfrm>
            <a:prstGeom prst="rect">
              <a:avLst/>
            </a:prstGeom>
          </p:spPr>
        </p:pic>
        <p:sp>
          <p:nvSpPr>
            <p:cNvPr id="37" name="Oval 36"/>
            <p:cNvSpPr>
              <a:spLocks noChangeAspect="1"/>
            </p:cNvSpPr>
            <p:nvPr/>
          </p:nvSpPr>
          <p:spPr>
            <a:xfrm>
              <a:off x="2608353" y="882930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>
              <a:off x="2617878" y="2473605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4167" y="384271"/>
              <a:ext cx="2133600" cy="2943225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4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240785" y="481034"/>
              <a:ext cx="42992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2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</a:t>
              </a:r>
              <a:endParaRPr lang="en-CA" sz="1400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606736" y="2515912"/>
              <a:ext cx="849752" cy="5508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i="1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000" i="1" dirty="0"/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>
              <a:off x="3326422" y="2461871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1246457" y="1068292"/>
              <a:ext cx="40267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2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</a:t>
              </a:r>
              <a:endParaRPr lang="en-CA" sz="140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133874E-D972-AC41-8482-9F5D5B14610F}"/>
              </a:ext>
            </a:extLst>
          </p:cNvPr>
          <p:cNvGrpSpPr/>
          <p:nvPr/>
        </p:nvGrpSpPr>
        <p:grpSpPr>
          <a:xfrm>
            <a:off x="6522467" y="929887"/>
            <a:ext cx="2227543" cy="2029753"/>
            <a:chOff x="8794774" y="384271"/>
            <a:chExt cx="2881060" cy="2943225"/>
          </a:xfrm>
        </p:grpSpPr>
        <p:grpSp>
          <p:nvGrpSpPr>
            <p:cNvPr id="60" name="Group 59"/>
            <p:cNvGrpSpPr>
              <a:grpSpLocks noChangeAspect="1"/>
            </p:cNvGrpSpPr>
            <p:nvPr/>
          </p:nvGrpSpPr>
          <p:grpSpPr>
            <a:xfrm>
              <a:off x="8794774" y="780691"/>
              <a:ext cx="2881060" cy="1969096"/>
              <a:chOff x="2764839" y="1066799"/>
              <a:chExt cx="6341062" cy="4333875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>
                <a:off x="7467601" y="1504949"/>
                <a:ext cx="0" cy="128016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V="1">
                <a:off x="7477126" y="3688079"/>
                <a:ext cx="0" cy="1280160"/>
              </a:xfrm>
              <a:prstGeom prst="line">
                <a:avLst/>
              </a:prstGeom>
              <a:ln w="41275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flipV="1">
                <a:off x="7391400" y="15049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flipV="1">
                <a:off x="7458076" y="49720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>
                <a:off x="4412664" y="1952712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flipV="1">
                <a:off x="4412664" y="3623397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flipH="1" flipV="1">
                <a:off x="4393615" y="2848063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flipV="1">
                <a:off x="4393614" y="2775496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V="1">
                <a:off x="2764839" y="106679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flipV="1">
                <a:off x="2764839" y="5400674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71" name="Picture 70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DA8AF105-A5F3-4D51-9DBB-698A3293D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2210" y="572918"/>
              <a:ext cx="1400315" cy="819484"/>
            </a:xfrm>
            <a:prstGeom prst="rect">
              <a:avLst/>
            </a:prstGeom>
          </p:spPr>
        </p:pic>
        <p:pic>
          <p:nvPicPr>
            <p:cNvPr id="72" name="Picture 71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DA8AF105-A5F3-4D51-9DBB-698A3293D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6538" y="2144906"/>
              <a:ext cx="1400315" cy="819484"/>
            </a:xfrm>
            <a:prstGeom prst="rect">
              <a:avLst/>
            </a:prstGeom>
          </p:spPr>
        </p:pic>
        <p:sp>
          <p:nvSpPr>
            <p:cNvPr id="73" name="Oval 72"/>
            <p:cNvSpPr>
              <a:spLocks noChangeAspect="1"/>
            </p:cNvSpPr>
            <p:nvPr/>
          </p:nvSpPr>
          <p:spPr>
            <a:xfrm>
              <a:off x="10642877" y="882930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4" name="Oval 73"/>
            <p:cNvSpPr>
              <a:spLocks noChangeAspect="1"/>
            </p:cNvSpPr>
            <p:nvPr/>
          </p:nvSpPr>
          <p:spPr>
            <a:xfrm>
              <a:off x="10652402" y="2473605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9218691" y="384271"/>
              <a:ext cx="2133600" cy="2943225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4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9275309" y="481035"/>
              <a:ext cx="39946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endParaRPr lang="en-CA" sz="1400" dirty="0"/>
            </a:p>
          </p:txBody>
        </p:sp>
        <p:sp>
          <p:nvSpPr>
            <p:cNvPr id="78" name="Oval 77"/>
            <p:cNvSpPr>
              <a:spLocks noChangeAspect="1"/>
            </p:cNvSpPr>
            <p:nvPr/>
          </p:nvSpPr>
          <p:spPr>
            <a:xfrm>
              <a:off x="11360946" y="2461871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42E8E10-406F-3641-969B-F43CC56FF995}"/>
              </a:ext>
            </a:extLst>
          </p:cNvPr>
          <p:cNvGrpSpPr/>
          <p:nvPr/>
        </p:nvGrpSpPr>
        <p:grpSpPr>
          <a:xfrm>
            <a:off x="9455672" y="888895"/>
            <a:ext cx="2227543" cy="2029753"/>
            <a:chOff x="8794774" y="384271"/>
            <a:chExt cx="2881060" cy="2943225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64387A22-EC35-A14D-B4DA-01BD829FA80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794774" y="780691"/>
              <a:ext cx="2881060" cy="1969096"/>
              <a:chOff x="2764839" y="1066799"/>
              <a:chExt cx="6341062" cy="4333875"/>
            </a:xfrm>
          </p:grpSpPr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6E1E5BFA-E332-A84B-8743-D22BC4AEC284}"/>
                  </a:ext>
                </a:extLst>
              </p:cNvPr>
              <p:cNvCxnSpPr/>
              <p:nvPr/>
            </p:nvCxnSpPr>
            <p:spPr>
              <a:xfrm>
                <a:off x="7467601" y="1504949"/>
                <a:ext cx="0" cy="128016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8E2E3F3E-762B-5E44-91B4-EE74CE84988B}"/>
                  </a:ext>
                </a:extLst>
              </p:cNvPr>
              <p:cNvCxnSpPr/>
              <p:nvPr/>
            </p:nvCxnSpPr>
            <p:spPr>
              <a:xfrm flipV="1">
                <a:off x="7477126" y="3688079"/>
                <a:ext cx="0" cy="1280160"/>
              </a:xfrm>
              <a:prstGeom prst="line">
                <a:avLst/>
              </a:prstGeom>
              <a:ln w="41275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8C2D403A-103C-E843-97F6-B472C3C353FD}"/>
                  </a:ext>
                </a:extLst>
              </p:cNvPr>
              <p:cNvCxnSpPr/>
              <p:nvPr/>
            </p:nvCxnSpPr>
            <p:spPr>
              <a:xfrm flipV="1">
                <a:off x="7391400" y="15049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A569F589-3DC6-BB43-A2D5-B0E1B991738E}"/>
                  </a:ext>
                </a:extLst>
              </p:cNvPr>
              <p:cNvCxnSpPr/>
              <p:nvPr/>
            </p:nvCxnSpPr>
            <p:spPr>
              <a:xfrm flipV="1">
                <a:off x="7458076" y="49720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B1863C77-F914-9A44-9F84-AC54BD087AA5}"/>
                  </a:ext>
                </a:extLst>
              </p:cNvPr>
              <p:cNvCxnSpPr/>
              <p:nvPr/>
            </p:nvCxnSpPr>
            <p:spPr>
              <a:xfrm>
                <a:off x="4412664" y="1952712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C00DB47D-B76F-5D45-8546-3A0C70B7C503}"/>
                  </a:ext>
                </a:extLst>
              </p:cNvPr>
              <p:cNvCxnSpPr/>
              <p:nvPr/>
            </p:nvCxnSpPr>
            <p:spPr>
              <a:xfrm flipV="1">
                <a:off x="4412664" y="3623397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EE8C8A5A-5AA7-8A41-9E87-0F0A3F6CB6B2}"/>
                  </a:ext>
                </a:extLst>
              </p:cNvPr>
              <p:cNvCxnSpPr/>
              <p:nvPr/>
            </p:nvCxnSpPr>
            <p:spPr>
              <a:xfrm flipH="1" flipV="1">
                <a:off x="4393615" y="2848063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D8CF46CC-F241-7C4F-864C-4B33C1E34E77}"/>
                  </a:ext>
                </a:extLst>
              </p:cNvPr>
              <p:cNvCxnSpPr/>
              <p:nvPr/>
            </p:nvCxnSpPr>
            <p:spPr>
              <a:xfrm flipV="1">
                <a:off x="4393614" y="2775496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6121D0EC-3BF7-374B-A9DF-C3F1F0C39CA9}"/>
                  </a:ext>
                </a:extLst>
              </p:cNvPr>
              <p:cNvCxnSpPr/>
              <p:nvPr/>
            </p:nvCxnSpPr>
            <p:spPr>
              <a:xfrm flipV="1">
                <a:off x="2764839" y="106679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5084AB97-17E1-2542-94E4-33B9B96D3E2F}"/>
                  </a:ext>
                </a:extLst>
              </p:cNvPr>
              <p:cNvCxnSpPr/>
              <p:nvPr/>
            </p:nvCxnSpPr>
            <p:spPr>
              <a:xfrm flipV="1">
                <a:off x="2764839" y="5400674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2" name="Picture 81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B8A6662A-539A-F14D-BFAB-0445794DB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2210" y="572918"/>
              <a:ext cx="1400315" cy="819484"/>
            </a:xfrm>
            <a:prstGeom prst="rect">
              <a:avLst/>
            </a:prstGeom>
          </p:spPr>
        </p:pic>
        <p:pic>
          <p:nvPicPr>
            <p:cNvPr id="83" name="Picture 8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50F33DF3-6B28-244A-9960-0669BC296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6538" y="2144906"/>
              <a:ext cx="1400315" cy="819484"/>
            </a:xfrm>
            <a:prstGeom prst="rect">
              <a:avLst/>
            </a:prstGeom>
          </p:spPr>
        </p:pic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3589655-02A3-CA41-9B5F-B0BF858213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642877" y="882930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89E8B751-DD3D-B74F-8FBE-6C58462416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652402" y="2473605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565AF9B-DCA8-E346-904C-751E18754A97}"/>
                </a:ext>
              </a:extLst>
            </p:cNvPr>
            <p:cNvSpPr/>
            <p:nvPr/>
          </p:nvSpPr>
          <p:spPr>
            <a:xfrm>
              <a:off x="9218691" y="384271"/>
              <a:ext cx="2133600" cy="2943225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4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149389C6-D7C9-F740-863C-6ADC302135C0}"/>
                </a:ext>
              </a:extLst>
            </p:cNvPr>
            <p:cNvSpPr/>
            <p:nvPr/>
          </p:nvSpPr>
          <p:spPr>
            <a:xfrm>
              <a:off x="9275309" y="481035"/>
              <a:ext cx="547765" cy="8479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K</a:t>
              </a:r>
              <a:endParaRPr lang="en-CA" sz="1400" dirty="0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F82438-402F-0843-AE4C-AA1B9365B4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360946" y="2461871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00" name="Rectangle 99">
            <a:extLst>
              <a:ext uri="{FF2B5EF4-FFF2-40B4-BE49-F238E27FC236}">
                <a16:creationId xmlns:a16="http://schemas.microsoft.com/office/drawing/2014/main" id="{F471A390-CC8E-7C46-8F0C-A443C5E363EE}"/>
              </a:ext>
            </a:extLst>
          </p:cNvPr>
          <p:cNvSpPr/>
          <p:nvPr/>
        </p:nvSpPr>
        <p:spPr>
          <a:xfrm>
            <a:off x="9869264" y="1421848"/>
            <a:ext cx="3305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400" dirty="0"/>
          </a:p>
        </p:txBody>
      </p: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BE30C20C-FED6-DC46-B44A-00B16E6803B6}"/>
              </a:ext>
            </a:extLst>
          </p:cNvPr>
          <p:cNvGraphicFramePr>
            <a:graphicFrameLocks noGrp="1"/>
          </p:cNvGraphicFramePr>
          <p:nvPr/>
        </p:nvGraphicFramePr>
        <p:xfrm>
          <a:off x="9738411" y="3542261"/>
          <a:ext cx="1939291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355">
                  <a:extLst>
                    <a:ext uri="{9D8B030D-6E8A-4147-A177-3AD203B41FA5}">
                      <a16:colId xmlns:a16="http://schemas.microsoft.com/office/drawing/2014/main" val="4049003507"/>
                    </a:ext>
                  </a:extLst>
                </a:gridCol>
                <a:gridCol w="581343">
                  <a:extLst>
                    <a:ext uri="{9D8B030D-6E8A-4147-A177-3AD203B41FA5}">
                      <a16:colId xmlns:a16="http://schemas.microsoft.com/office/drawing/2014/main" val="3864461283"/>
                    </a:ext>
                  </a:extLst>
                </a:gridCol>
                <a:gridCol w="803593">
                  <a:extLst>
                    <a:ext uri="{9D8B030D-6E8A-4147-A177-3AD203B41FA5}">
                      <a16:colId xmlns:a16="http://schemas.microsoft.com/office/drawing/2014/main" val="3941077697"/>
                    </a:ext>
                  </a:extLst>
                </a:gridCol>
              </a:tblGrid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endParaRPr lang="en-CA" sz="36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90732872"/>
                  </a:ext>
                </a:extLst>
              </a:tr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</a:t>
                      </a:r>
                      <a:r>
                        <a:rPr lang="en-US" sz="3600" baseline="-250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</a:t>
                      </a:r>
                      <a:endParaRPr lang="en-CA" sz="1600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92395679"/>
                  </a:ext>
                </a:extLst>
              </a:tr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aseline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CA" sz="36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51353659"/>
                  </a:ext>
                </a:extLst>
              </a:tr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23900495"/>
                  </a:ext>
                </a:extLst>
              </a:tr>
              <a:tr h="579242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36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Q’</a:t>
                      </a:r>
                      <a:r>
                        <a:rPr lang="en-US" sz="3600" baseline="-25000" dirty="0" err="1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</a:t>
                      </a:r>
                      <a:endParaRPr lang="en-CA" sz="1600" baseline="-25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90342601"/>
                  </a:ext>
                </a:extLst>
              </a:tr>
            </a:tbl>
          </a:graphicData>
        </a:graphic>
      </p:graphicFrame>
      <p:sp>
        <p:nvSpPr>
          <p:cNvPr id="43" name="Triangle 42">
            <a:extLst>
              <a:ext uri="{FF2B5EF4-FFF2-40B4-BE49-F238E27FC236}">
                <a16:creationId xmlns:a16="http://schemas.microsoft.com/office/drawing/2014/main" id="{87044F95-236F-8E41-87DD-374301129AE8}"/>
              </a:ext>
            </a:extLst>
          </p:cNvPr>
          <p:cNvSpPr>
            <a:spLocks noChangeAspect="1"/>
          </p:cNvSpPr>
          <p:nvPr/>
        </p:nvSpPr>
        <p:spPr>
          <a:xfrm rot="5400000">
            <a:off x="487932" y="2321093"/>
            <a:ext cx="360000" cy="310345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Triangle 102">
            <a:extLst>
              <a:ext uri="{FF2B5EF4-FFF2-40B4-BE49-F238E27FC236}">
                <a16:creationId xmlns:a16="http://schemas.microsoft.com/office/drawing/2014/main" id="{B907208B-4E10-7845-A1B4-110D84143E86}"/>
              </a:ext>
            </a:extLst>
          </p:cNvPr>
          <p:cNvSpPr>
            <a:spLocks noChangeAspect="1"/>
          </p:cNvSpPr>
          <p:nvPr/>
        </p:nvSpPr>
        <p:spPr>
          <a:xfrm rot="5400000">
            <a:off x="3783596" y="2374057"/>
            <a:ext cx="360000" cy="310345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Triangle 103">
            <a:extLst>
              <a:ext uri="{FF2B5EF4-FFF2-40B4-BE49-F238E27FC236}">
                <a16:creationId xmlns:a16="http://schemas.microsoft.com/office/drawing/2014/main" id="{39091384-019C-144B-BBC9-B13E7B05B8D7}"/>
              </a:ext>
            </a:extLst>
          </p:cNvPr>
          <p:cNvSpPr>
            <a:spLocks noChangeAspect="1"/>
          </p:cNvSpPr>
          <p:nvPr/>
        </p:nvSpPr>
        <p:spPr>
          <a:xfrm rot="5400000">
            <a:off x="6837442" y="2426004"/>
            <a:ext cx="360000" cy="310345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BF538C5-19A0-6746-AB6A-0338A0D16EE8}"/>
              </a:ext>
            </a:extLst>
          </p:cNvPr>
          <p:cNvSpPr/>
          <p:nvPr/>
        </p:nvSpPr>
        <p:spPr>
          <a:xfrm>
            <a:off x="4059709" y="2347356"/>
            <a:ext cx="6274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000" i="1" dirty="0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64FC5B3D-7E51-054D-B2EA-1168C721E123}"/>
              </a:ext>
            </a:extLst>
          </p:cNvPr>
          <p:cNvSpPr/>
          <p:nvPr/>
        </p:nvSpPr>
        <p:spPr>
          <a:xfrm>
            <a:off x="7131442" y="2406281"/>
            <a:ext cx="6274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000" i="1" dirty="0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FCD78CC-D214-784F-97BA-31EB1D365ABD}"/>
              </a:ext>
            </a:extLst>
          </p:cNvPr>
          <p:cNvSpPr/>
          <p:nvPr/>
        </p:nvSpPr>
        <p:spPr>
          <a:xfrm>
            <a:off x="10103423" y="2350126"/>
            <a:ext cx="6274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000" i="1" dirty="0"/>
          </a:p>
        </p:txBody>
      </p:sp>
      <p:sp>
        <p:nvSpPr>
          <p:cNvPr id="108" name="Triangle 107">
            <a:extLst>
              <a:ext uri="{FF2B5EF4-FFF2-40B4-BE49-F238E27FC236}">
                <a16:creationId xmlns:a16="http://schemas.microsoft.com/office/drawing/2014/main" id="{C0A10A1D-C780-4C4F-8436-25944C736463}"/>
              </a:ext>
            </a:extLst>
          </p:cNvPr>
          <p:cNvSpPr>
            <a:spLocks noChangeAspect="1"/>
          </p:cNvSpPr>
          <p:nvPr/>
        </p:nvSpPr>
        <p:spPr>
          <a:xfrm rot="5400000">
            <a:off x="9776621" y="2376632"/>
            <a:ext cx="360000" cy="310345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6508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2612721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grpSp>
        <p:nvGrpSpPr>
          <p:cNvPr id="75" name="Group 74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79" name="Group 78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86" name="Straight Connector 8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0" name="Picture 7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81" name="Picture 8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7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97" name="Straight Connector 9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05" name="Group 10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6" name="Picture 10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07" name="Picture 10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8" name="Oval 10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25" name="Group 12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6" name="Picture 12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27" name="Picture 12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28" name="Oval 12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9" name="Oval 12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Oval 13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140" name="Straight Connector 139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45" name="Rectangle 144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34192539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146905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grpSp>
        <p:nvGrpSpPr>
          <p:cNvPr id="75" name="Group 74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79" name="Group 78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86" name="Straight Connector 8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0" name="Picture 7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81" name="Picture 8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7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97" name="Straight Connector 9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05" name="Group 10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6" name="Picture 10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07" name="Picture 10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8" name="Oval 10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25" name="Group 12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6" name="Picture 12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27" name="Picture 12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28" name="Oval 12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9" name="Oval 12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Oval 13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140" name="Straight Connector 139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45" name="Rectangle 144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11141698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953435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8378357" y="5380892"/>
            <a:ext cx="260607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Loop to the beginning!</a:t>
            </a:r>
            <a:endParaRPr lang="en-CA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75" name="Group 74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79" name="Group 78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86" name="Straight Connector 8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0" name="Picture 7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81" name="Picture 8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7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97" name="Straight Connector 9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05" name="Group 10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6" name="Picture 10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07" name="Picture 10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8" name="Oval 10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25" name="Group 12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6" name="Picture 12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27" name="Picture 12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28" name="Oval 12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9" name="Oval 12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Oval 13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140" name="Straight Connector 139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45" name="Rectangle 144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27896661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096544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7970983" y="5380892"/>
            <a:ext cx="3013446" cy="9144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Stuck in 7</a:t>
            </a:r>
          </a:p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Just one time counter!</a:t>
            </a:r>
            <a:endParaRPr lang="en-CA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46" name="Group 145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147" name="Straight Connector 14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8" name="Group 147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150" name="Group 149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157" name="Straight Connector 1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Straight Connector 1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Connector 1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Straight Connector 1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51" name="Picture 1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52" name="Picture 1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53" name="Oval 1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54" name="Oval 1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55" name="Rectangle 1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6" name="Oval 1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65" name="Group 16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166" name="Straight Connector 16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7" name="Group 166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70" name="Group 169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77" name="Straight Connector 17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Connector 17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Straight Connector 18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71" name="Picture 17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72" name="Picture 17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73" name="Oval 17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74" name="Oval 17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75" name="Rectangle 17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76" name="Oval 17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68" name="Rectangle 16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6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85" name="Group 184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86" name="Straight Connector 18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7" name="Group 186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90" name="Group 189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97" name="Straight Connector 19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Straight Connector 19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91" name="Picture 19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92" name="Picture 19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93" name="Oval 19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94" name="Oval 19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95" name="Rectangle 19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96" name="Oval 19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88" name="Rectangle 18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8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205" name="Straight Connector 204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tangle 208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210" name="Rectangle 209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24753409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/>
          <p:cNvGraphicFramePr>
            <a:graphicFrameLocks noGrp="1"/>
          </p:cNvGraphicFramePr>
          <p:nvPr/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8287140" y="5186928"/>
            <a:ext cx="260607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Our Design Choice!</a:t>
            </a:r>
            <a:endParaRPr lang="en-CA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75" name="Group 74"/>
          <p:cNvGrpSpPr/>
          <p:nvPr/>
        </p:nvGrpSpPr>
        <p:grpSpPr>
          <a:xfrm>
            <a:off x="2734560" y="723257"/>
            <a:ext cx="1915740" cy="1329693"/>
            <a:chOff x="3923394" y="2331017"/>
            <a:chExt cx="1225890" cy="871402"/>
          </a:xfrm>
        </p:grpSpPr>
        <p:cxnSp>
          <p:nvCxnSpPr>
            <p:cNvPr id="76" name="Straight Connector 7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Group 76"/>
            <p:cNvGrpSpPr/>
            <p:nvPr/>
          </p:nvGrpSpPr>
          <p:grpSpPr>
            <a:xfrm>
              <a:off x="4078714" y="2331017"/>
              <a:ext cx="1070570" cy="871402"/>
              <a:chOff x="4829174" y="95249"/>
              <a:chExt cx="2963036" cy="2943225"/>
            </a:xfrm>
          </p:grpSpPr>
          <p:grpSp>
            <p:nvGrpSpPr>
              <p:cNvPr id="79" name="Group 78"/>
              <p:cNvGrpSpPr>
                <a:grpSpLocks noChangeAspect="1"/>
              </p:cNvGrpSpPr>
              <p:nvPr/>
            </p:nvGrpSpPr>
            <p:grpSpPr>
              <a:xfrm>
                <a:off x="5145292" y="500584"/>
                <a:ext cx="2646918" cy="1765435"/>
                <a:chOff x="4393614" y="1086420"/>
                <a:chExt cx="5825727" cy="3885633"/>
              </a:xfrm>
            </p:grpSpPr>
            <p:cxnSp>
              <p:nvCxnSpPr>
                <p:cNvPr id="86" name="Straight Connector 8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0" name="Picture 7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81" name="Picture 8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82" name="Oval 8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7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5437322" y="723257"/>
            <a:ext cx="1915744" cy="1329693"/>
            <a:chOff x="3923394" y="2331017"/>
            <a:chExt cx="1225892" cy="871402"/>
          </a:xfrm>
        </p:grpSpPr>
        <p:cxnSp>
          <p:nvCxnSpPr>
            <p:cNvPr id="97" name="Straight Connector 96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Group 97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05" name="Group 10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12" name="Straight Connector 11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06" name="Picture 10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07" name="Picture 10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8" name="Oval 10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03" name="Rectangle 10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0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382806" y="723257"/>
            <a:ext cx="1915744" cy="1329693"/>
            <a:chOff x="3923394" y="2331017"/>
            <a:chExt cx="1225892" cy="871402"/>
          </a:xfrm>
        </p:grpSpPr>
        <p:cxnSp>
          <p:nvCxnSpPr>
            <p:cNvPr id="121" name="Straight Connector 120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2" name="Group 121"/>
            <p:cNvGrpSpPr/>
            <p:nvPr/>
          </p:nvGrpSpPr>
          <p:grpSpPr>
            <a:xfrm>
              <a:off x="4078715" y="2331017"/>
              <a:ext cx="1070571" cy="871402"/>
              <a:chOff x="4829174" y="95249"/>
              <a:chExt cx="2963036" cy="2943225"/>
            </a:xfrm>
          </p:grpSpPr>
          <p:grpSp>
            <p:nvGrpSpPr>
              <p:cNvPr id="125" name="Group 124"/>
              <p:cNvGrpSpPr>
                <a:grpSpLocks noChangeAspect="1"/>
              </p:cNvGrpSpPr>
              <p:nvPr/>
            </p:nvGrpSpPr>
            <p:grpSpPr>
              <a:xfrm>
                <a:off x="5145292" y="685346"/>
                <a:ext cx="2646918" cy="1580673"/>
                <a:chOff x="4393614" y="1493072"/>
                <a:chExt cx="5825727" cy="3478981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6" name="Picture 12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127" name="Picture 12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28" name="Oval 127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9" name="Oval 128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1" name="Oval 130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123" name="Rectangle 122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1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140" name="Straight Connector 139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45" name="Rectangle 144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18296150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5. What type of storage (flip-flop)?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RS, D, T, JK, or Mixed</a:t>
            </a:r>
          </a:p>
        </p:txBody>
      </p:sp>
    </p:spTree>
    <p:extLst>
      <p:ext uri="{BB962C8B-B14F-4D97-AF65-F5344CB8AC3E}">
        <p14:creationId xmlns:p14="http://schemas.microsoft.com/office/powerpoint/2010/main" val="34779594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317364" y="2609400"/>
            <a:ext cx="97081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5. What type of storage (flip-flop)?</a:t>
            </a:r>
            <a:endParaRPr lang="en-US" sz="40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RS, D, T, JK, or Mixed</a:t>
            </a:r>
          </a:p>
          <a:p>
            <a:pPr lvl="0" algn="ctr" defTabSz="457200">
              <a:defRPr/>
            </a:pPr>
            <a:endParaRPr lang="en-US" sz="40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In terms of design, does </a:t>
            </a:r>
            <a:r>
              <a:rPr lang="en-US" sz="4000" u="sng" dirty="0">
                <a:latin typeface="Segoe UI" panose="020B0502040204020203" pitchFamily="34" charset="0"/>
                <a:cs typeface="Segoe UI" panose="020B0502040204020203" pitchFamily="34" charset="0"/>
              </a:rPr>
              <a:t>not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 matter.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In terms of </a:t>
            </a:r>
            <a:r>
              <a:rPr lang="en-US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efficiency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, matters!</a:t>
            </a:r>
          </a:p>
        </p:txBody>
      </p:sp>
    </p:spTree>
    <p:extLst>
      <p:ext uri="{BB962C8B-B14F-4D97-AF65-F5344CB8AC3E}">
        <p14:creationId xmlns:p14="http://schemas.microsoft.com/office/powerpoint/2010/main" val="28269370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N=7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Let’s select </a:t>
            </a: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JK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, the complete FF.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2568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7095211" y="1073836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4397105" y="575475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099866" y="575475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0045350" y="575475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3815354" y="2241750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10061015" y="161719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7113736" y="1611236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4397107" y="1611237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4815183" y="1499820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3663264" y="1802271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216369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10281977" y="613178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0306905" y="931585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7331076" y="570766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356004" y="889173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4595505" y="553801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4620433" y="872208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295" y="103496"/>
            <a:ext cx="1793133" cy="272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802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563418" y="2609400"/>
            <a:ext cx="1123141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6. Boolean expression for the flip-flops’ input?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input equations, aka, </a:t>
            </a:r>
            <a:r>
              <a:rPr lang="en-US" sz="40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excitation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 equations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733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213273" y="2209290"/>
            <a:ext cx="972727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6600" dirty="0">
                <a:latin typeface="Segoe UI" panose="020B0502040204020203" pitchFamily="34" charset="0"/>
                <a:cs typeface="Segoe UI" panose="020B0502040204020203" pitchFamily="34" charset="0"/>
              </a:rPr>
              <a:t>Single Edge</a:t>
            </a:r>
          </a:p>
          <a:p>
            <a:pPr lvl="0" algn="ctr" defTabSz="457200">
              <a:defRPr/>
            </a:pPr>
            <a:r>
              <a:rPr lang="en-US" sz="6600" i="1" dirty="0">
                <a:latin typeface="Segoe UI" panose="020B0502040204020203" pitchFamily="34" charset="0"/>
                <a:cs typeface="Segoe UI" panose="020B0502040204020203" pitchFamily="34" charset="0"/>
              </a:rPr>
              <a:t>Positive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43D1E09-4372-2B4B-AEDE-4059ACF1F402}"/>
              </a:ext>
            </a:extLst>
          </p:cNvPr>
          <p:cNvGrpSpPr/>
          <p:nvPr/>
        </p:nvGrpSpPr>
        <p:grpSpPr>
          <a:xfrm>
            <a:off x="5250555" y="4714179"/>
            <a:ext cx="2031918" cy="1973465"/>
            <a:chOff x="4988225" y="384271"/>
            <a:chExt cx="2881060" cy="294322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CB6CE17-DE0D-0644-9FEB-0054C9C7E4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988225" y="780691"/>
              <a:ext cx="2881060" cy="1969096"/>
              <a:chOff x="2764839" y="1066799"/>
              <a:chExt cx="6341062" cy="4333875"/>
            </a:xfrm>
          </p:grpSpPr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1346F1C4-754A-3541-95C9-BB634601A409}"/>
                  </a:ext>
                </a:extLst>
              </p:cNvPr>
              <p:cNvCxnSpPr/>
              <p:nvPr/>
            </p:nvCxnSpPr>
            <p:spPr>
              <a:xfrm>
                <a:off x="7467601" y="1504949"/>
                <a:ext cx="0" cy="128016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FC43E773-05E3-8749-9438-0FCC288D07F3}"/>
                  </a:ext>
                </a:extLst>
              </p:cNvPr>
              <p:cNvCxnSpPr/>
              <p:nvPr/>
            </p:nvCxnSpPr>
            <p:spPr>
              <a:xfrm flipV="1">
                <a:off x="7477126" y="3688079"/>
                <a:ext cx="0" cy="1280160"/>
              </a:xfrm>
              <a:prstGeom prst="line">
                <a:avLst/>
              </a:prstGeom>
              <a:ln w="41275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F1B2FA7F-6208-0541-B6FF-2712F9FD1AE5}"/>
                  </a:ext>
                </a:extLst>
              </p:cNvPr>
              <p:cNvCxnSpPr/>
              <p:nvPr/>
            </p:nvCxnSpPr>
            <p:spPr>
              <a:xfrm flipV="1">
                <a:off x="7391400" y="15049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FB08C56A-BA4A-824A-8E57-6E84E7539FDB}"/>
                  </a:ext>
                </a:extLst>
              </p:cNvPr>
              <p:cNvCxnSpPr/>
              <p:nvPr/>
            </p:nvCxnSpPr>
            <p:spPr>
              <a:xfrm flipV="1">
                <a:off x="7458076" y="497204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1D0926C-9C9E-B448-A85F-11E3CC676990}"/>
                  </a:ext>
                </a:extLst>
              </p:cNvPr>
              <p:cNvCxnSpPr/>
              <p:nvPr/>
            </p:nvCxnSpPr>
            <p:spPr>
              <a:xfrm>
                <a:off x="4412664" y="1952712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D3581A23-75A3-BE4E-9335-6FF5C3975A33}"/>
                  </a:ext>
                </a:extLst>
              </p:cNvPr>
              <p:cNvCxnSpPr/>
              <p:nvPr/>
            </p:nvCxnSpPr>
            <p:spPr>
              <a:xfrm flipV="1">
                <a:off x="4412664" y="3623397"/>
                <a:ext cx="0" cy="91440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CCEF575C-3953-0B4A-BD5D-5AEF9FBBEC59}"/>
                  </a:ext>
                </a:extLst>
              </p:cNvPr>
              <p:cNvCxnSpPr/>
              <p:nvPr/>
            </p:nvCxnSpPr>
            <p:spPr>
              <a:xfrm flipH="1" flipV="1">
                <a:off x="4393615" y="2848063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B21D11F-1007-804E-86C6-F7C63AC9305D}"/>
                  </a:ext>
                </a:extLst>
              </p:cNvPr>
              <p:cNvCxnSpPr/>
              <p:nvPr/>
            </p:nvCxnSpPr>
            <p:spPr>
              <a:xfrm flipV="1">
                <a:off x="4393614" y="2775496"/>
                <a:ext cx="3083511" cy="843827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6CF1D0D5-A70F-7F4C-A7B8-202936E9D523}"/>
                  </a:ext>
                </a:extLst>
              </p:cNvPr>
              <p:cNvCxnSpPr/>
              <p:nvPr/>
            </p:nvCxnSpPr>
            <p:spPr>
              <a:xfrm flipV="1">
                <a:off x="2764839" y="1066799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13013D1-6D31-C944-8761-988496CAC1FC}"/>
                  </a:ext>
                </a:extLst>
              </p:cNvPr>
              <p:cNvCxnSpPr/>
              <p:nvPr/>
            </p:nvCxnSpPr>
            <p:spPr>
              <a:xfrm flipV="1">
                <a:off x="2764839" y="5400674"/>
                <a:ext cx="1647825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" name="Picture 7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45E04F85-EF9B-F546-A198-6AF2ECDF22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5661" y="572918"/>
              <a:ext cx="1400315" cy="819484"/>
            </a:xfrm>
            <a:prstGeom prst="rect">
              <a:avLst/>
            </a:prstGeom>
          </p:spPr>
        </p:pic>
        <p:pic>
          <p:nvPicPr>
            <p:cNvPr id="9" name="Picture 8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8E970D97-7626-DB4D-AE25-6711C9733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9989" y="2144906"/>
              <a:ext cx="1400315" cy="819484"/>
            </a:xfrm>
            <a:prstGeom prst="rect">
              <a:avLst/>
            </a:prstGeom>
          </p:spPr>
        </p:pic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F002E1F-941E-8A48-B28E-EEAB5774CA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36328" y="882930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C517EC0-B191-2D48-81AD-220328952F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45853" y="2473605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56F59C8-12AD-D44F-AE1C-479A619F203D}"/>
                </a:ext>
              </a:extLst>
            </p:cNvPr>
            <p:cNvSpPr/>
            <p:nvPr/>
          </p:nvSpPr>
          <p:spPr>
            <a:xfrm>
              <a:off x="5412142" y="384271"/>
              <a:ext cx="2133600" cy="2943225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4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DCF58B9-6226-3642-AD4B-72DAD3B00F69}"/>
                </a:ext>
              </a:extLst>
            </p:cNvPr>
            <p:cNvSpPr/>
            <p:nvPr/>
          </p:nvSpPr>
          <p:spPr>
            <a:xfrm>
              <a:off x="6063909" y="1339603"/>
              <a:ext cx="830064" cy="8721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FF</a:t>
              </a:r>
              <a:endParaRPr lang="en-CA" sz="14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5354B77-F036-7542-BDBC-B617342E9E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54397" y="2461871"/>
              <a:ext cx="182880" cy="182880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25" name="Triangle 45">
            <a:extLst>
              <a:ext uri="{FF2B5EF4-FFF2-40B4-BE49-F238E27FC236}">
                <a16:creationId xmlns:a16="http://schemas.microsoft.com/office/drawing/2014/main" id="{89E04694-F2F3-BF48-96DA-E589AB11EB3C}"/>
              </a:ext>
            </a:extLst>
          </p:cNvPr>
          <p:cNvSpPr>
            <a:spLocks noChangeAspect="1"/>
          </p:cNvSpPr>
          <p:nvPr/>
        </p:nvSpPr>
        <p:spPr>
          <a:xfrm rot="5400000">
            <a:off x="5522519" y="6148628"/>
            <a:ext cx="360000" cy="310345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249C63F-9EAA-764F-B3D8-51D873EBD2D0}"/>
              </a:ext>
            </a:extLst>
          </p:cNvPr>
          <p:cNvSpPr/>
          <p:nvPr/>
        </p:nvSpPr>
        <p:spPr>
          <a:xfrm>
            <a:off x="5798632" y="6121927"/>
            <a:ext cx="6274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000" i="1" dirty="0"/>
          </a:p>
        </p:txBody>
      </p:sp>
    </p:spTree>
    <p:extLst>
      <p:ext uri="{BB962C8B-B14F-4D97-AF65-F5344CB8AC3E}">
        <p14:creationId xmlns:p14="http://schemas.microsoft.com/office/powerpoint/2010/main" val="27182239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N=7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470304"/>
              </p:ext>
            </p:extLst>
          </p:nvPr>
        </p:nvGraphicFramePr>
        <p:xfrm>
          <a:off x="2086219" y="4883247"/>
          <a:ext cx="8127999" cy="1554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55381">
                  <a:extLst>
                    <a:ext uri="{9D8B030D-6E8A-4147-A177-3AD203B41FA5}">
                      <a16:colId xmlns:a16="http://schemas.microsoft.com/office/drawing/2014/main" val="2150108801"/>
                    </a:ext>
                  </a:extLst>
                </a:gridCol>
                <a:gridCol w="3121891">
                  <a:extLst>
                    <a:ext uri="{9D8B030D-6E8A-4147-A177-3AD203B41FA5}">
                      <a16:colId xmlns:a16="http://schemas.microsoft.com/office/drawing/2014/main" val="3231460375"/>
                    </a:ext>
                  </a:extLst>
                </a:gridCol>
                <a:gridCol w="4450727">
                  <a:extLst>
                    <a:ext uri="{9D8B030D-6E8A-4147-A177-3AD203B41FA5}">
                      <a16:colId xmlns:a16="http://schemas.microsoft.com/office/drawing/2014/main" val="17520424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2860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962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63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63191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N=7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409057"/>
              </p:ext>
            </p:extLst>
          </p:nvPr>
        </p:nvGraphicFramePr>
        <p:xfrm>
          <a:off x="2086219" y="4883247"/>
          <a:ext cx="8127999" cy="1554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55381">
                  <a:extLst>
                    <a:ext uri="{9D8B030D-6E8A-4147-A177-3AD203B41FA5}">
                      <a16:colId xmlns:a16="http://schemas.microsoft.com/office/drawing/2014/main" val="2150108801"/>
                    </a:ext>
                  </a:extLst>
                </a:gridCol>
                <a:gridCol w="3121891">
                  <a:extLst>
                    <a:ext uri="{9D8B030D-6E8A-4147-A177-3AD203B41FA5}">
                      <a16:colId xmlns:a16="http://schemas.microsoft.com/office/drawing/2014/main" val="3231460375"/>
                    </a:ext>
                  </a:extLst>
                </a:gridCol>
                <a:gridCol w="4450727">
                  <a:extLst>
                    <a:ext uri="{9D8B030D-6E8A-4147-A177-3AD203B41FA5}">
                      <a16:colId xmlns:a16="http://schemas.microsoft.com/office/drawing/2014/main" val="17520424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860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962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63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895363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875313"/>
              </p:ext>
            </p:extLst>
          </p:nvPr>
        </p:nvGraphicFramePr>
        <p:xfrm>
          <a:off x="0" y="2890645"/>
          <a:ext cx="12194688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44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03244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097344" y="3303348"/>
            <a:ext cx="4071892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348903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877102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91887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218107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967971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82651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291389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052860" y="2917176"/>
            <a:ext cx="10067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390190874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138487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82651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320296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0480475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0/1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82651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059812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3920213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82651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940604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052860" y="2917176"/>
            <a:ext cx="10067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3666382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232361" y="2578622"/>
            <a:ext cx="970819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28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: Given a sequential circuit, show the behavior</a:t>
            </a:r>
          </a:p>
          <a:p>
            <a:pPr lvl="0" algn="ctr" defTabSz="457200">
              <a:defRPr/>
            </a:pP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vs.</a:t>
            </a:r>
          </a:p>
          <a:p>
            <a:pPr lvl="0" algn="ctr" defTabSz="457200">
              <a:defRPr/>
            </a:pPr>
            <a:r>
              <a:rPr lang="en-US" sz="28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: Given a behavior, build the sequential circuit</a:t>
            </a:r>
          </a:p>
        </p:txBody>
      </p:sp>
    </p:spTree>
    <p:extLst>
      <p:ext uri="{BB962C8B-B14F-4D97-AF65-F5344CB8AC3E}">
        <p14:creationId xmlns:p14="http://schemas.microsoft.com/office/powerpoint/2010/main" val="23663096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276815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Comp.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82651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27622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4618344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623810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086120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82651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993877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129690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623810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086120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82651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467057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531645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614574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095356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82651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42396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916009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660755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049175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2682651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603246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N=7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5601003"/>
              </p:ext>
            </p:extLst>
          </p:nvPr>
        </p:nvGraphicFramePr>
        <p:xfrm>
          <a:off x="414667" y="4883247"/>
          <a:ext cx="11343578" cy="1554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8318">
                  <a:extLst>
                    <a:ext uri="{9D8B030D-6E8A-4147-A177-3AD203B41FA5}">
                      <a16:colId xmlns:a16="http://schemas.microsoft.com/office/drawing/2014/main" val="2150108801"/>
                    </a:ext>
                  </a:extLst>
                </a:gridCol>
                <a:gridCol w="5342192">
                  <a:extLst>
                    <a:ext uri="{9D8B030D-6E8A-4147-A177-3AD203B41FA5}">
                      <a16:colId xmlns:a16="http://schemas.microsoft.com/office/drawing/2014/main" val="3231460375"/>
                    </a:ext>
                  </a:extLst>
                </a:gridCol>
                <a:gridCol w="5493068">
                  <a:extLst>
                    <a:ext uri="{9D8B030D-6E8A-4147-A177-3AD203B41FA5}">
                      <a16:colId xmlns:a16="http://schemas.microsoft.com/office/drawing/2014/main" val="17520424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=F(C,B,A)=∑(0,2,4,6)+d(1,3,5,7)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 F(C,B,A)=∑(1,3,5,7)+d(0,2,4,6)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860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962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636004"/>
                  </a:ext>
                </a:extLst>
              </a:tr>
            </a:tbl>
          </a:graphicData>
        </a:graphic>
      </p:graphicFrame>
      <p:cxnSp>
        <p:nvCxnSpPr>
          <p:cNvPr id="7" name="Straight Arrow Connector 6"/>
          <p:cNvCxnSpPr>
            <a:stCxn id="9" idx="2"/>
          </p:cNvCxnSpPr>
          <p:nvPr/>
        </p:nvCxnSpPr>
        <p:spPr>
          <a:xfrm>
            <a:off x="2138218" y="4074698"/>
            <a:ext cx="69273" cy="885229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383845" y="3613033"/>
            <a:ext cx="15087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Flip-Flops</a:t>
            </a:r>
            <a:endParaRPr lang="en-CA" sz="2400" dirty="0"/>
          </a:p>
        </p:txBody>
      </p:sp>
      <p:cxnSp>
        <p:nvCxnSpPr>
          <p:cNvPr id="11" name="Straight Arrow Connector 10"/>
          <p:cNvCxnSpPr>
            <a:stCxn id="9" idx="2"/>
          </p:cNvCxnSpPr>
          <p:nvPr/>
        </p:nvCxnSpPr>
        <p:spPr>
          <a:xfrm>
            <a:off x="2138218" y="4074698"/>
            <a:ext cx="336495" cy="885229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2"/>
          </p:cNvCxnSpPr>
          <p:nvPr/>
        </p:nvCxnSpPr>
        <p:spPr>
          <a:xfrm flipH="1">
            <a:off x="1930716" y="4074698"/>
            <a:ext cx="207502" cy="885229"/>
          </a:xfrm>
          <a:prstGeom prst="straightConnector1">
            <a:avLst/>
          </a:prstGeom>
          <a:ln w="25400">
            <a:solidFill>
              <a:srgbClr val="FF0000"/>
            </a:solidFill>
            <a:headEnd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13534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N=7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575966"/>
              </p:ext>
            </p:extLst>
          </p:nvPr>
        </p:nvGraphicFramePr>
        <p:xfrm>
          <a:off x="414667" y="4883247"/>
          <a:ext cx="11343578" cy="1554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8318">
                  <a:extLst>
                    <a:ext uri="{9D8B030D-6E8A-4147-A177-3AD203B41FA5}">
                      <a16:colId xmlns:a16="http://schemas.microsoft.com/office/drawing/2014/main" val="2150108801"/>
                    </a:ext>
                  </a:extLst>
                </a:gridCol>
                <a:gridCol w="5342192">
                  <a:extLst>
                    <a:ext uri="{9D8B030D-6E8A-4147-A177-3AD203B41FA5}">
                      <a16:colId xmlns:a16="http://schemas.microsoft.com/office/drawing/2014/main" val="3231460375"/>
                    </a:ext>
                  </a:extLst>
                </a:gridCol>
                <a:gridCol w="5493068">
                  <a:extLst>
                    <a:ext uri="{9D8B030D-6E8A-4147-A177-3AD203B41FA5}">
                      <a16:colId xmlns:a16="http://schemas.microsoft.com/office/drawing/2014/main" val="17520424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=F(C,B,A)=∑(0,2,4,6)+d(1,3,5,7)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 F(C,B,A)=∑(1,3,5,7)+d(0,2,4,6)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860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7962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63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79186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2477747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1335879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2" name="Rectangle 81"/>
          <p:cNvSpPr/>
          <p:nvPr/>
        </p:nvSpPr>
        <p:spPr>
          <a:xfrm>
            <a:off x="6786719" y="3286148"/>
            <a:ext cx="1335879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8375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052860" y="2917176"/>
            <a:ext cx="100671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322944313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454282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1335879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2" name="Rectangle 81"/>
          <p:cNvSpPr/>
          <p:nvPr/>
        </p:nvSpPr>
        <p:spPr>
          <a:xfrm>
            <a:off x="6786719" y="3286148"/>
            <a:ext cx="1335879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1992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7480" y="2057400"/>
            <a:ext cx="2743200" cy="2743200"/>
            <a:chOff x="5532450" y="2057400"/>
            <a:chExt cx="2743200" cy="27432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solidFill>
              <a:srgbClr val="CFD5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5995648" y="3013409"/>
              <a:ext cx="1846980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8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Sequential</a:t>
              </a:r>
            </a:p>
            <a:p>
              <a:pPr algn="ctr">
                <a:defRPr/>
              </a:pPr>
              <a:r>
                <a:rPr lang="en-US" sz="28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Logic</a:t>
              </a:r>
            </a:p>
          </p:txBody>
        </p:sp>
      </p:grpSp>
      <p:cxnSp>
        <p:nvCxnSpPr>
          <p:cNvPr id="4" name="Straight Arrow Connector 3"/>
          <p:cNvCxnSpPr>
            <a:stCxn id="18" idx="6"/>
          </p:cNvCxnSpPr>
          <p:nvPr/>
        </p:nvCxnSpPr>
        <p:spPr>
          <a:xfrm>
            <a:off x="4270680" y="3429000"/>
            <a:ext cx="1032840" cy="0"/>
          </a:xfrm>
          <a:prstGeom prst="straightConnector1">
            <a:avLst/>
          </a:prstGeom>
          <a:ln w="41275">
            <a:solidFill>
              <a:schemeClr val="tx1">
                <a:lumMod val="95000"/>
                <a:lumOff val="5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5477236" y="3069549"/>
            <a:ext cx="2743200" cy="2743200"/>
            <a:chOff x="5532450" y="2057400"/>
            <a:chExt cx="2743200" cy="27432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396338" y="2908182"/>
              <a:ext cx="1176924" cy="1631216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Flip-Flop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+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Inputs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+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Outputs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319484" y="2197363"/>
            <a:ext cx="2743200" cy="2743200"/>
            <a:chOff x="5532450" y="2057400"/>
            <a:chExt cx="2743200" cy="2743200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315587" y="2899259"/>
              <a:ext cx="1176924" cy="1015663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Flip-Flop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+</a:t>
              </a:r>
            </a:p>
            <a:p>
              <a:pPr algn="ctr">
                <a:defRPr/>
              </a:pPr>
              <a:r>
                <a:rPr lang="en-US" sz="20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Inputs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367754" y="912847"/>
            <a:ext cx="2743200" cy="2743200"/>
            <a:chOff x="5532450" y="2057400"/>
            <a:chExt cx="2743200" cy="2743200"/>
          </a:xfrm>
          <a:solidFill>
            <a:schemeClr val="accent2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FB5C2E1-662C-47AD-9DD8-7BB0075F6951}"/>
                </a:ext>
              </a:extLst>
            </p:cNvPr>
            <p:cNvSpPr/>
            <p:nvPr/>
          </p:nvSpPr>
          <p:spPr>
            <a:xfrm>
              <a:off x="5532450" y="2057400"/>
              <a:ext cx="2743200" cy="2743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defRPr/>
              </a:pPr>
              <a:endParaRPr lang="en-US" sz="2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968591" y="2749489"/>
              <a:ext cx="1970412" cy="120032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36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Only </a:t>
              </a:r>
            </a:p>
            <a:p>
              <a:pPr algn="ctr">
                <a:defRPr/>
              </a:pPr>
              <a:r>
                <a:rPr lang="en-US" sz="3600" dirty="0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Flip-Flop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303573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7621282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633046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076884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Store/Reset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Store/Set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Store/Reset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20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Store/Set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Reset/Comp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15312" y="3291103"/>
            <a:ext cx="1335879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2" name="Rectangle 81"/>
          <p:cNvSpPr/>
          <p:nvPr/>
        </p:nvSpPr>
        <p:spPr>
          <a:xfrm>
            <a:off x="6786719" y="3286148"/>
            <a:ext cx="1335879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Arc 10"/>
          <p:cNvSpPr/>
          <p:nvPr/>
        </p:nvSpPr>
        <p:spPr>
          <a:xfrm>
            <a:off x="2122076" y="4043668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5" name="Arc 84"/>
          <p:cNvSpPr/>
          <p:nvPr/>
        </p:nvSpPr>
        <p:spPr>
          <a:xfrm>
            <a:off x="2147310" y="4507009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6" name="Arc 85"/>
          <p:cNvSpPr/>
          <p:nvPr/>
        </p:nvSpPr>
        <p:spPr>
          <a:xfrm>
            <a:off x="2124918" y="4888298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0" name="Arc 89"/>
          <p:cNvSpPr/>
          <p:nvPr/>
        </p:nvSpPr>
        <p:spPr>
          <a:xfrm>
            <a:off x="2131121" y="5240195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1" name="Arc 90"/>
          <p:cNvSpPr/>
          <p:nvPr/>
        </p:nvSpPr>
        <p:spPr>
          <a:xfrm>
            <a:off x="2156355" y="5703536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2" name="Arc 91"/>
          <p:cNvSpPr/>
          <p:nvPr/>
        </p:nvSpPr>
        <p:spPr>
          <a:xfrm>
            <a:off x="2133963" y="6084825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Arc 93"/>
          <p:cNvSpPr/>
          <p:nvPr/>
        </p:nvSpPr>
        <p:spPr>
          <a:xfrm>
            <a:off x="2111571" y="6449661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5" name="Arc 94"/>
          <p:cNvSpPr/>
          <p:nvPr/>
        </p:nvSpPr>
        <p:spPr>
          <a:xfrm>
            <a:off x="2181590" y="3678832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444629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N=7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027870"/>
              </p:ext>
            </p:extLst>
          </p:nvPr>
        </p:nvGraphicFramePr>
        <p:xfrm>
          <a:off x="478430" y="4883247"/>
          <a:ext cx="11343577" cy="1554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9861">
                  <a:extLst>
                    <a:ext uri="{9D8B030D-6E8A-4147-A177-3AD203B41FA5}">
                      <a16:colId xmlns:a16="http://schemas.microsoft.com/office/drawing/2014/main" val="2150108801"/>
                    </a:ext>
                  </a:extLst>
                </a:gridCol>
                <a:gridCol w="5338618">
                  <a:extLst>
                    <a:ext uri="{9D8B030D-6E8A-4147-A177-3AD203B41FA5}">
                      <a16:colId xmlns:a16="http://schemas.microsoft.com/office/drawing/2014/main" val="3231460375"/>
                    </a:ext>
                  </a:extLst>
                </a:gridCol>
                <a:gridCol w="5495098">
                  <a:extLst>
                    <a:ext uri="{9D8B030D-6E8A-4147-A177-3AD203B41FA5}">
                      <a16:colId xmlns:a16="http://schemas.microsoft.com/office/drawing/2014/main" val="17520424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=F(C,B,A)=∑(0,2,4,6)+d(1,3,5,7)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 F(C,B,A)=∑(1,3,5,7)+d(0,2,4,6)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860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∑(1,5)+d(2,3,6,7)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∑(3,7)+d(0,1,4,5)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7962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63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091000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N=7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309597"/>
              </p:ext>
            </p:extLst>
          </p:nvPr>
        </p:nvGraphicFramePr>
        <p:xfrm>
          <a:off x="478430" y="4883247"/>
          <a:ext cx="11343577" cy="1554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9861">
                  <a:extLst>
                    <a:ext uri="{9D8B030D-6E8A-4147-A177-3AD203B41FA5}">
                      <a16:colId xmlns:a16="http://schemas.microsoft.com/office/drawing/2014/main" val="2150108801"/>
                    </a:ext>
                  </a:extLst>
                </a:gridCol>
                <a:gridCol w="5338618">
                  <a:extLst>
                    <a:ext uri="{9D8B030D-6E8A-4147-A177-3AD203B41FA5}">
                      <a16:colId xmlns:a16="http://schemas.microsoft.com/office/drawing/2014/main" val="3231460375"/>
                    </a:ext>
                  </a:extLst>
                </a:gridCol>
                <a:gridCol w="5495098">
                  <a:extLst>
                    <a:ext uri="{9D8B030D-6E8A-4147-A177-3AD203B41FA5}">
                      <a16:colId xmlns:a16="http://schemas.microsoft.com/office/drawing/2014/main" val="17520424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=F(C,B,A)=∑(0,2,4,6)+d(1,3,5,7)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 F(C,B,A)=∑(1,3,5,7)+d(0,2,4,6)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860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∑(1,5)+d(2,3,6,7)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∑(3,7)+d(0,1,4,5)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7962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</a:t>
                      </a:r>
                      <a:endParaRPr lang="en-US" sz="28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63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004148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80"/>
          <p:cNvCxnSpPr/>
          <p:nvPr/>
        </p:nvCxnSpPr>
        <p:spPr>
          <a:xfrm flipV="1">
            <a:off x="5432666" y="1221618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734560" y="723257"/>
            <a:ext cx="1915742" cy="1329693"/>
            <a:chOff x="3923393" y="2331017"/>
            <a:chExt cx="1225891" cy="871402"/>
          </a:xfrm>
        </p:grpSpPr>
        <p:cxnSp>
          <p:nvCxnSpPr>
            <p:cNvPr id="2" name="Straight Connector 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2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4" name="Group 3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" name="Picture 4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6" name="Picture 5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7" name="Oval 6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8" name="Oval 7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Oval 11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4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437321" y="723257"/>
            <a:ext cx="1915742" cy="1329693"/>
            <a:chOff x="3923394" y="2331017"/>
            <a:chExt cx="1225891" cy="871402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32" name="Group 31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3" name="Picture 32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4" name="Picture 33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6" name="Oval 35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0" name="Oval 39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30" name="Rectangle 29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31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8382805" y="723257"/>
            <a:ext cx="1915742" cy="1329693"/>
            <a:chOff x="3923394" y="2331017"/>
            <a:chExt cx="1225891" cy="871402"/>
          </a:xfrm>
        </p:grpSpPr>
        <p:cxnSp>
          <p:nvCxnSpPr>
            <p:cNvPr id="52" name="Straight Connector 51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6" name="Group 55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65" name="Straight Connector 64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7" name="Picture 56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8" name="Picture 5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9" name="Oval 58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0" name="Oval 59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Oval 63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55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93" name="Straight Connector 92"/>
          <p:cNvCxnSpPr/>
          <p:nvPr/>
        </p:nvCxnSpPr>
        <p:spPr>
          <a:xfrm flipV="1">
            <a:off x="2152809" y="2389532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 flipV="1">
            <a:off x="8398470" y="1764981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5451191" y="1759018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 flipV="1">
            <a:off x="2734562" y="175901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3152638" y="1647602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102" name="Rectangle 101"/>
          <p:cNvSpPr/>
          <p:nvPr/>
        </p:nvSpPr>
        <p:spPr>
          <a:xfrm>
            <a:off x="2000719" y="195005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0605747"/>
              </p:ext>
            </p:extLst>
          </p:nvPr>
        </p:nvGraphicFramePr>
        <p:xfrm>
          <a:off x="0" y="2890645"/>
          <a:ext cx="12194685" cy="396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  <a:gridCol w="1466792">
                  <a:extLst>
                    <a:ext uri="{9D8B030D-6E8A-4147-A177-3AD203B41FA5}">
                      <a16:colId xmlns:a16="http://schemas.microsoft.com/office/drawing/2014/main" val="1490383426"/>
                    </a:ext>
                  </a:extLst>
                </a:gridCol>
                <a:gridCol w="1243138">
                  <a:extLst>
                    <a:ext uri="{9D8B030D-6E8A-4147-A177-3AD203B41FA5}">
                      <a16:colId xmlns:a16="http://schemas.microsoft.com/office/drawing/2014/main" val="269606334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380564850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part of state table!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Action</a:t>
                      </a:r>
                      <a:endParaRPr lang="en-CA" sz="2000" b="0" baseline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Store/Reset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63768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Store/Reset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36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Store/Reset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36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Comp/Set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Bradley Hand ITC" panose="03070402050302030203" pitchFamily="66" charset="0"/>
                          <a:cs typeface="Segoe UI" panose="020B0502040204020203" pitchFamily="34" charset="0"/>
                        </a:rPr>
                        <a:t>X</a:t>
                      </a:r>
                      <a:endParaRPr lang="en-CA" sz="1800" b="0" dirty="0">
                        <a:latin typeface="Bradley Hand ITC" panose="03070402050302030203" pitchFamily="66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69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Store/Set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649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Store/Set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Store/Set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07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Comp/Reset</a:t>
                      </a:r>
                      <a:endParaRPr lang="en-CA" sz="18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kern="1200" dirty="0">
                          <a:solidFill>
                            <a:schemeClr val="dk1"/>
                          </a:solidFill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1</a:t>
                      </a:r>
                      <a:endParaRPr lang="en-CA" sz="1800" b="0" kern="1200" dirty="0">
                        <a:solidFill>
                          <a:schemeClr val="dk1"/>
                        </a:solidFill>
                        <a:latin typeface="Segoe UI" panose="020B0502040204020203" pitchFamily="34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659359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>
          <a:xfrm>
            <a:off x="8619432" y="760960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644360" y="1079367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668531" y="718548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5693459" y="1036955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932960" y="701583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957888" y="1019990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25605" y="3302601"/>
            <a:ext cx="1335879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2" name="Rectangle 81"/>
          <p:cNvSpPr/>
          <p:nvPr/>
        </p:nvSpPr>
        <p:spPr>
          <a:xfrm>
            <a:off x="6786719" y="3286148"/>
            <a:ext cx="1335879" cy="356689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Arc 10"/>
          <p:cNvSpPr/>
          <p:nvPr/>
        </p:nvSpPr>
        <p:spPr>
          <a:xfrm>
            <a:off x="756559" y="4091153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5" name="Arc 84"/>
          <p:cNvSpPr/>
          <p:nvPr/>
        </p:nvSpPr>
        <p:spPr>
          <a:xfrm>
            <a:off x="781793" y="4554494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6" name="Arc 85"/>
          <p:cNvSpPr/>
          <p:nvPr/>
        </p:nvSpPr>
        <p:spPr>
          <a:xfrm>
            <a:off x="759401" y="4935783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0" name="Arc 89"/>
          <p:cNvSpPr/>
          <p:nvPr/>
        </p:nvSpPr>
        <p:spPr>
          <a:xfrm>
            <a:off x="765604" y="5287680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1" name="Arc 90"/>
          <p:cNvSpPr/>
          <p:nvPr/>
        </p:nvSpPr>
        <p:spPr>
          <a:xfrm>
            <a:off x="790838" y="5751021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2" name="Arc 91"/>
          <p:cNvSpPr/>
          <p:nvPr/>
        </p:nvSpPr>
        <p:spPr>
          <a:xfrm>
            <a:off x="768446" y="6132310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4" name="Arc 93"/>
          <p:cNvSpPr/>
          <p:nvPr/>
        </p:nvSpPr>
        <p:spPr>
          <a:xfrm>
            <a:off x="743211" y="6437784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5" name="Arc 94"/>
          <p:cNvSpPr/>
          <p:nvPr/>
        </p:nvSpPr>
        <p:spPr>
          <a:xfrm>
            <a:off x="816073" y="3726317"/>
            <a:ext cx="3834229" cy="729672"/>
          </a:xfrm>
          <a:prstGeom prst="arc">
            <a:avLst>
              <a:gd name="adj1" fmla="val 11068785"/>
              <a:gd name="adj2" fmla="val 21382765"/>
            </a:avLst>
          </a:prstGeom>
          <a:ln w="19050">
            <a:solidFill>
              <a:srgbClr val="224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663584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N=7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204118"/>
              </p:ext>
            </p:extLst>
          </p:nvPr>
        </p:nvGraphicFramePr>
        <p:xfrm>
          <a:off x="644685" y="4883247"/>
          <a:ext cx="11343577" cy="1554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9861">
                  <a:extLst>
                    <a:ext uri="{9D8B030D-6E8A-4147-A177-3AD203B41FA5}">
                      <a16:colId xmlns:a16="http://schemas.microsoft.com/office/drawing/2014/main" val="2150108801"/>
                    </a:ext>
                  </a:extLst>
                </a:gridCol>
                <a:gridCol w="5338618">
                  <a:extLst>
                    <a:ext uri="{9D8B030D-6E8A-4147-A177-3AD203B41FA5}">
                      <a16:colId xmlns:a16="http://schemas.microsoft.com/office/drawing/2014/main" val="3231460375"/>
                    </a:ext>
                  </a:extLst>
                </a:gridCol>
                <a:gridCol w="5495098">
                  <a:extLst>
                    <a:ext uri="{9D8B030D-6E8A-4147-A177-3AD203B41FA5}">
                      <a16:colId xmlns:a16="http://schemas.microsoft.com/office/drawing/2014/main" val="1752042406"/>
                    </a:ext>
                  </a:extLst>
                </a:gridCol>
              </a:tblGrid>
              <a:tr h="49316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=F(C,B,A)=∑(0,2,4,6)+d(1,3,5,7)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 F(C,B,A)=∑(1,3,5,7)+d(0,2,4,6)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860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∑(1,5)+d(2,3,6,7)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∑(3,7)+d(0,1,4,5)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7962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=F(C,B,A)=∑(3)+d(4,5,6,7)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∑(7)+d(0,1,2,3)</a:t>
                      </a:r>
                      <a:endParaRPr lang="en-US" sz="28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63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603082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563418" y="2609400"/>
            <a:ext cx="1123141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7. Minimization of input (</a:t>
            </a:r>
            <a:r>
              <a:rPr lang="en-US" sz="4000" i="1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excitation</a:t>
            </a: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) equations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79489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1116623" y="2609400"/>
            <a:ext cx="1006719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Counter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Count from 0 to N=7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3-Variable K-Map 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407601"/>
              </p:ext>
            </p:extLst>
          </p:nvPr>
        </p:nvGraphicFramePr>
        <p:xfrm>
          <a:off x="644685" y="4883247"/>
          <a:ext cx="11343577" cy="15544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9861">
                  <a:extLst>
                    <a:ext uri="{9D8B030D-6E8A-4147-A177-3AD203B41FA5}">
                      <a16:colId xmlns:a16="http://schemas.microsoft.com/office/drawing/2014/main" val="2150108801"/>
                    </a:ext>
                  </a:extLst>
                </a:gridCol>
                <a:gridCol w="5338618">
                  <a:extLst>
                    <a:ext uri="{9D8B030D-6E8A-4147-A177-3AD203B41FA5}">
                      <a16:colId xmlns:a16="http://schemas.microsoft.com/office/drawing/2014/main" val="3231460375"/>
                    </a:ext>
                  </a:extLst>
                </a:gridCol>
                <a:gridCol w="5495098">
                  <a:extLst>
                    <a:ext uri="{9D8B030D-6E8A-4147-A177-3AD203B41FA5}">
                      <a16:colId xmlns:a16="http://schemas.microsoft.com/office/drawing/2014/main" val="1752042406"/>
                    </a:ext>
                  </a:extLst>
                </a:gridCol>
              </a:tblGrid>
              <a:tr h="49316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=F(C,B,A)=∑(0,2,4,6)+d(1,3,5,7)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 F(C,B,A)=∑(1,3,5,7)+d(0,2,4,6)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860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∑(1,5)+d(2,3,6,7)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∑(3,7)+d(0,1,4,5)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7962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J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=F(C,B,A)=∑(3)+d(4,5,6,7)</a:t>
                      </a:r>
                      <a:endParaRPr lang="en-US" sz="2800" baseline="-250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80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80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=F(C,B,A)= ∑(7)+d(0,1,2,3)</a:t>
                      </a:r>
                      <a:endParaRPr lang="en-US" sz="28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63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535913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1DB5DD19-8B98-4C31-9B5D-23207DD22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5765958"/>
              </p:ext>
            </p:extLst>
          </p:nvPr>
        </p:nvGraphicFramePr>
        <p:xfrm>
          <a:off x="326871" y="86488"/>
          <a:ext cx="3781700" cy="19845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2182066824"/>
                    </a:ext>
                  </a:extLst>
                </a:gridCol>
                <a:gridCol w="360773">
                  <a:extLst>
                    <a:ext uri="{9D8B030D-6E8A-4147-A177-3AD203B41FA5}">
                      <a16:colId xmlns:a16="http://schemas.microsoft.com/office/drawing/2014/main" val="2005644205"/>
                    </a:ext>
                  </a:extLst>
                </a:gridCol>
                <a:gridCol w="745867">
                  <a:extLst>
                    <a:ext uri="{9D8B030D-6E8A-4147-A177-3AD203B41FA5}">
                      <a16:colId xmlns:a16="http://schemas.microsoft.com/office/drawing/2014/main" val="1040405943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726513572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394193757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207290997"/>
                    </a:ext>
                  </a:extLst>
                </a:gridCol>
              </a:tblGrid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schemeClr val="bg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9439"/>
                  </a:ext>
                </a:extLst>
              </a:tr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314793"/>
                  </a:ext>
                </a:extLst>
              </a:tr>
              <a:tr h="596043"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831345"/>
                  </a:ext>
                </a:extLst>
              </a:tr>
              <a:tr h="59604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991089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265204"/>
              </p:ext>
            </p:extLst>
          </p:nvPr>
        </p:nvGraphicFramePr>
        <p:xfrm>
          <a:off x="1076899" y="878968"/>
          <a:ext cx="3031672" cy="11920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5867">
                  <a:extLst>
                    <a:ext uri="{9D8B030D-6E8A-4147-A177-3AD203B41FA5}">
                      <a16:colId xmlns:a16="http://schemas.microsoft.com/office/drawing/2014/main" val="229326493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023425080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99293095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1544643718"/>
                    </a:ext>
                  </a:extLst>
                </a:gridCol>
              </a:tblGrid>
              <a:tr h="596043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6642882"/>
                  </a:ext>
                </a:extLst>
              </a:tr>
              <a:tr h="5960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712631"/>
                  </a:ext>
                </a:extLst>
              </a:tr>
            </a:tbl>
          </a:graphicData>
        </a:graphic>
      </p:graphicFrame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1DB5DD19-8B98-4C31-9B5D-23207DD22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765995"/>
              </p:ext>
            </p:extLst>
          </p:nvPr>
        </p:nvGraphicFramePr>
        <p:xfrm>
          <a:off x="4340070" y="86488"/>
          <a:ext cx="3781700" cy="19845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2182066824"/>
                    </a:ext>
                  </a:extLst>
                </a:gridCol>
                <a:gridCol w="360773">
                  <a:extLst>
                    <a:ext uri="{9D8B030D-6E8A-4147-A177-3AD203B41FA5}">
                      <a16:colId xmlns:a16="http://schemas.microsoft.com/office/drawing/2014/main" val="2005644205"/>
                    </a:ext>
                  </a:extLst>
                </a:gridCol>
                <a:gridCol w="745867">
                  <a:extLst>
                    <a:ext uri="{9D8B030D-6E8A-4147-A177-3AD203B41FA5}">
                      <a16:colId xmlns:a16="http://schemas.microsoft.com/office/drawing/2014/main" val="1040405943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726513572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394193757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207290997"/>
                    </a:ext>
                  </a:extLst>
                </a:gridCol>
              </a:tblGrid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schemeClr val="bg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9439"/>
                  </a:ext>
                </a:extLst>
              </a:tr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314793"/>
                  </a:ext>
                </a:extLst>
              </a:tr>
              <a:tr h="596043"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831345"/>
                  </a:ext>
                </a:extLst>
              </a:tr>
              <a:tr h="59604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991089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435425"/>
              </p:ext>
            </p:extLst>
          </p:nvPr>
        </p:nvGraphicFramePr>
        <p:xfrm>
          <a:off x="5090098" y="878968"/>
          <a:ext cx="3031672" cy="11920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5867">
                  <a:extLst>
                    <a:ext uri="{9D8B030D-6E8A-4147-A177-3AD203B41FA5}">
                      <a16:colId xmlns:a16="http://schemas.microsoft.com/office/drawing/2014/main" val="229326493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023425080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99293095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1544643718"/>
                    </a:ext>
                  </a:extLst>
                </a:gridCol>
              </a:tblGrid>
              <a:tr h="596043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6642882"/>
                  </a:ext>
                </a:extLst>
              </a:tr>
              <a:tr h="596043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71263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DB5DD19-8B98-4C31-9B5D-23207DD22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61564"/>
              </p:ext>
            </p:extLst>
          </p:nvPr>
        </p:nvGraphicFramePr>
        <p:xfrm>
          <a:off x="326871" y="3346298"/>
          <a:ext cx="3781700" cy="19845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2182066824"/>
                    </a:ext>
                  </a:extLst>
                </a:gridCol>
                <a:gridCol w="360773">
                  <a:extLst>
                    <a:ext uri="{9D8B030D-6E8A-4147-A177-3AD203B41FA5}">
                      <a16:colId xmlns:a16="http://schemas.microsoft.com/office/drawing/2014/main" val="2005644205"/>
                    </a:ext>
                  </a:extLst>
                </a:gridCol>
                <a:gridCol w="745867">
                  <a:extLst>
                    <a:ext uri="{9D8B030D-6E8A-4147-A177-3AD203B41FA5}">
                      <a16:colId xmlns:a16="http://schemas.microsoft.com/office/drawing/2014/main" val="1040405943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726513572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394193757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207290997"/>
                    </a:ext>
                  </a:extLst>
                </a:gridCol>
              </a:tblGrid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schemeClr val="bg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9439"/>
                  </a:ext>
                </a:extLst>
              </a:tr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314793"/>
                  </a:ext>
                </a:extLst>
              </a:tr>
              <a:tr h="596043"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831345"/>
                  </a:ext>
                </a:extLst>
              </a:tr>
              <a:tr h="59604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991089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0356365"/>
              </p:ext>
            </p:extLst>
          </p:nvPr>
        </p:nvGraphicFramePr>
        <p:xfrm>
          <a:off x="1076899" y="4138778"/>
          <a:ext cx="3031672" cy="11920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5867">
                  <a:extLst>
                    <a:ext uri="{9D8B030D-6E8A-4147-A177-3AD203B41FA5}">
                      <a16:colId xmlns:a16="http://schemas.microsoft.com/office/drawing/2014/main" val="229326493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023425080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99293095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1544643718"/>
                    </a:ext>
                  </a:extLst>
                </a:gridCol>
              </a:tblGrid>
              <a:tr h="5960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6642882"/>
                  </a:ext>
                </a:extLst>
              </a:tr>
              <a:tr h="596043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712631"/>
                  </a:ext>
                </a:extLst>
              </a:tr>
            </a:tbl>
          </a:graphicData>
        </a:graphic>
      </p:graphicFrame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1DB5DD19-8B98-4C31-9B5D-23207DD22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651618"/>
              </p:ext>
            </p:extLst>
          </p:nvPr>
        </p:nvGraphicFramePr>
        <p:xfrm>
          <a:off x="4340070" y="3346298"/>
          <a:ext cx="3781700" cy="19845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2182066824"/>
                    </a:ext>
                  </a:extLst>
                </a:gridCol>
                <a:gridCol w="360773">
                  <a:extLst>
                    <a:ext uri="{9D8B030D-6E8A-4147-A177-3AD203B41FA5}">
                      <a16:colId xmlns:a16="http://schemas.microsoft.com/office/drawing/2014/main" val="2005644205"/>
                    </a:ext>
                  </a:extLst>
                </a:gridCol>
                <a:gridCol w="745867">
                  <a:extLst>
                    <a:ext uri="{9D8B030D-6E8A-4147-A177-3AD203B41FA5}">
                      <a16:colId xmlns:a16="http://schemas.microsoft.com/office/drawing/2014/main" val="1040405943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726513572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394193757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207290997"/>
                    </a:ext>
                  </a:extLst>
                </a:gridCol>
              </a:tblGrid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schemeClr val="bg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9439"/>
                  </a:ext>
                </a:extLst>
              </a:tr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314793"/>
                  </a:ext>
                </a:extLst>
              </a:tr>
              <a:tr h="596043"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831345"/>
                  </a:ext>
                </a:extLst>
              </a:tr>
              <a:tr h="59604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991089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827563"/>
              </p:ext>
            </p:extLst>
          </p:nvPr>
        </p:nvGraphicFramePr>
        <p:xfrm>
          <a:off x="5090098" y="4138778"/>
          <a:ext cx="3031672" cy="11920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5867">
                  <a:extLst>
                    <a:ext uri="{9D8B030D-6E8A-4147-A177-3AD203B41FA5}">
                      <a16:colId xmlns:a16="http://schemas.microsoft.com/office/drawing/2014/main" val="229326493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023425080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99293095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1544643718"/>
                    </a:ext>
                  </a:extLst>
                </a:gridCol>
              </a:tblGrid>
              <a:tr h="5960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6642882"/>
                  </a:ext>
                </a:extLst>
              </a:tr>
              <a:tr h="5960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712631"/>
                  </a:ext>
                </a:extLst>
              </a:tr>
            </a:tbl>
          </a:graphicData>
        </a:graphic>
      </p:graphicFrame>
      <p:graphicFrame>
        <p:nvGraphicFramePr>
          <p:cNvPr id="14" name="Table 5">
            <a:extLst>
              <a:ext uri="{FF2B5EF4-FFF2-40B4-BE49-F238E27FC236}">
                <a16:creationId xmlns:a16="http://schemas.microsoft.com/office/drawing/2014/main" id="{1DB5DD19-8B98-4C31-9B5D-23207DD22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230283"/>
              </p:ext>
            </p:extLst>
          </p:nvPr>
        </p:nvGraphicFramePr>
        <p:xfrm>
          <a:off x="8270143" y="86488"/>
          <a:ext cx="3781700" cy="19845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2182066824"/>
                    </a:ext>
                  </a:extLst>
                </a:gridCol>
                <a:gridCol w="360773">
                  <a:extLst>
                    <a:ext uri="{9D8B030D-6E8A-4147-A177-3AD203B41FA5}">
                      <a16:colId xmlns:a16="http://schemas.microsoft.com/office/drawing/2014/main" val="2005644205"/>
                    </a:ext>
                  </a:extLst>
                </a:gridCol>
                <a:gridCol w="745867">
                  <a:extLst>
                    <a:ext uri="{9D8B030D-6E8A-4147-A177-3AD203B41FA5}">
                      <a16:colId xmlns:a16="http://schemas.microsoft.com/office/drawing/2014/main" val="1040405943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726513572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394193757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207290997"/>
                    </a:ext>
                  </a:extLst>
                </a:gridCol>
              </a:tblGrid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schemeClr val="bg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9439"/>
                  </a:ext>
                </a:extLst>
              </a:tr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314793"/>
                  </a:ext>
                </a:extLst>
              </a:tr>
              <a:tr h="596043"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831345"/>
                  </a:ext>
                </a:extLst>
              </a:tr>
              <a:tr h="59604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991089"/>
                  </a:ext>
                </a:extLst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0293533"/>
              </p:ext>
            </p:extLst>
          </p:nvPr>
        </p:nvGraphicFramePr>
        <p:xfrm>
          <a:off x="9020171" y="878968"/>
          <a:ext cx="3031672" cy="11920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5867">
                  <a:extLst>
                    <a:ext uri="{9D8B030D-6E8A-4147-A177-3AD203B41FA5}">
                      <a16:colId xmlns:a16="http://schemas.microsoft.com/office/drawing/2014/main" val="229326493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023425080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99293095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1544643718"/>
                    </a:ext>
                  </a:extLst>
                </a:gridCol>
              </a:tblGrid>
              <a:tr h="596043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6642882"/>
                  </a:ext>
                </a:extLst>
              </a:tr>
              <a:tr h="596043"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lang="en-US" sz="2000" kern="1200" cap="none" baseline="-2500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712631"/>
                  </a:ext>
                </a:extLst>
              </a:tr>
            </a:tbl>
          </a:graphicData>
        </a:graphic>
      </p:graphicFrame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1DB5DD19-8B98-4C31-9B5D-23207DD22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692222"/>
              </p:ext>
            </p:extLst>
          </p:nvPr>
        </p:nvGraphicFramePr>
        <p:xfrm>
          <a:off x="8270143" y="3346298"/>
          <a:ext cx="3781700" cy="19845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9255">
                  <a:extLst>
                    <a:ext uri="{9D8B030D-6E8A-4147-A177-3AD203B41FA5}">
                      <a16:colId xmlns:a16="http://schemas.microsoft.com/office/drawing/2014/main" val="2182066824"/>
                    </a:ext>
                  </a:extLst>
                </a:gridCol>
                <a:gridCol w="360773">
                  <a:extLst>
                    <a:ext uri="{9D8B030D-6E8A-4147-A177-3AD203B41FA5}">
                      <a16:colId xmlns:a16="http://schemas.microsoft.com/office/drawing/2014/main" val="2005644205"/>
                    </a:ext>
                  </a:extLst>
                </a:gridCol>
                <a:gridCol w="745867">
                  <a:extLst>
                    <a:ext uri="{9D8B030D-6E8A-4147-A177-3AD203B41FA5}">
                      <a16:colId xmlns:a16="http://schemas.microsoft.com/office/drawing/2014/main" val="1040405943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726513572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394193757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3207290997"/>
                    </a:ext>
                  </a:extLst>
                </a:gridCol>
              </a:tblGrid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BA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schemeClr val="bg1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729439"/>
                  </a:ext>
                </a:extLst>
              </a:tr>
              <a:tr h="377688"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314793"/>
                  </a:ext>
                </a:extLst>
              </a:tr>
              <a:tr h="596043">
                <a:tc rowSpan="2"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831345"/>
                  </a:ext>
                </a:extLst>
              </a:tr>
              <a:tr h="596043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1200" cap="none" baseline="0" dirty="0">
                        <a:solidFill>
                          <a:prstClr val="black"/>
                        </a:solidFill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1200" cap="none" baseline="0" dirty="0">
                          <a:solidFill>
                            <a:schemeClr val="bg1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kern="1200" cap="none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m</a:t>
                      </a:r>
                      <a:r>
                        <a:rPr lang="en-US" sz="1200" kern="1200" cap="none" baseline="-25000" dirty="0">
                          <a:solidFill>
                            <a:prstClr val="black"/>
                          </a:solidFill>
                          <a:latin typeface="Segoe UI Light (Headings)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991089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683612"/>
              </p:ext>
            </p:extLst>
          </p:nvPr>
        </p:nvGraphicFramePr>
        <p:xfrm>
          <a:off x="9020171" y="4138778"/>
          <a:ext cx="3031672" cy="11920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5867">
                  <a:extLst>
                    <a:ext uri="{9D8B030D-6E8A-4147-A177-3AD203B41FA5}">
                      <a16:colId xmlns:a16="http://schemas.microsoft.com/office/drawing/2014/main" val="229326493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023425080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2992930951"/>
                    </a:ext>
                  </a:extLst>
                </a:gridCol>
                <a:gridCol w="761935">
                  <a:extLst>
                    <a:ext uri="{9D8B030D-6E8A-4147-A177-3AD203B41FA5}">
                      <a16:colId xmlns:a16="http://schemas.microsoft.com/office/drawing/2014/main" val="1544643718"/>
                    </a:ext>
                  </a:extLst>
                </a:gridCol>
              </a:tblGrid>
              <a:tr h="5960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2000" b="0" i="0" u="none" strike="noStrike" kern="1200" cap="none" spc="0" normalizeH="0" baseline="-25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2000" b="0" i="0" u="none" strike="noStrike" kern="1200" cap="none" spc="0" normalizeH="0" baseline="-25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6642882"/>
                  </a:ext>
                </a:extLst>
              </a:tr>
              <a:tr h="5960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2000" b="0" i="0" u="none" strike="noStrike" kern="1200" cap="none" spc="0" normalizeH="0" baseline="-25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Segoe UI Light (Headings)"/>
                          <a:ea typeface="+mn-ea"/>
                          <a:cs typeface="+mn-cs"/>
                        </a:rPr>
                        <a:t>1</a:t>
                      </a:r>
                      <a:endParaRPr kumimoji="0" lang="en-US" sz="2000" b="0" i="0" u="none" strike="noStrike" kern="1200" cap="none" spc="0" normalizeH="0" baseline="-2500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Segoe UI Light (Headings)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Bradley Hand ITC" panose="03070402050302030203" pitchFamily="66" charset="0"/>
                          <a:ea typeface="+mn-ea"/>
                          <a:cs typeface="Segoe UI" panose="020B0502040204020203" pitchFamily="34" charset="0"/>
                        </a:rPr>
                        <a:t>X</a:t>
                      </a:r>
                      <a:endParaRPr kumimoji="0" lang="en-CA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Bradley Hand ITC" panose="03070402050302030203" pitchFamily="66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712631"/>
                  </a:ext>
                </a:extLst>
              </a:tr>
            </a:tbl>
          </a:graphicData>
        </a:graphic>
      </p:graphicFrame>
      <p:cxnSp>
        <p:nvCxnSpPr>
          <p:cNvPr id="21" name="Straight Connector 20"/>
          <p:cNvCxnSpPr/>
          <p:nvPr/>
        </p:nvCxnSpPr>
        <p:spPr>
          <a:xfrm>
            <a:off x="8182102" y="0"/>
            <a:ext cx="0" cy="6858000"/>
          </a:xfrm>
          <a:prstGeom prst="line">
            <a:avLst/>
          </a:prstGeom>
          <a:ln w="635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224320" y="0"/>
            <a:ext cx="0" cy="6858000"/>
          </a:xfrm>
          <a:prstGeom prst="line">
            <a:avLst/>
          </a:prstGeom>
          <a:ln w="635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8389622" y="5470297"/>
            <a:ext cx="358463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 F(C,B,A)=∑(1,3,5,7)+d(0,2,4,6)</a:t>
            </a:r>
          </a:p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=1</a:t>
            </a:r>
            <a:endParaRPr lang="en-US" baseline="-25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449414" y="2210487"/>
            <a:ext cx="34650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=F(C,B,A)=∑(0,2,4,6)+d(1,3,5,7)</a:t>
            </a:r>
          </a:p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617681" y="2210487"/>
            <a:ext cx="31710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=F(C,B,A)= ∑(1,5)+d(2,3,6,7)</a:t>
            </a:r>
          </a:p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=A</a:t>
            </a:r>
            <a:endParaRPr lang="en-US" baseline="-25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564783" y="5470297"/>
            <a:ext cx="32239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=F(C,B,A)= ∑(3,7)+d(0,1,4,5)</a:t>
            </a:r>
          </a:p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=A’</a:t>
            </a:r>
            <a:endParaRPr lang="en-US" baseline="-25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47607" y="2210487"/>
            <a:ext cx="29402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=F(C,B,A)=∑(3)+d(4,5,6,7)</a:t>
            </a:r>
          </a:p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=BA</a:t>
            </a:r>
            <a:endParaRPr lang="en-US" baseline="-25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94964" y="5470297"/>
            <a:ext cx="30455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=F(C,B,A)= ∑(7)+d(0,1,2,3)</a:t>
            </a:r>
          </a:p>
          <a:p>
            <a:pPr>
              <a:defRPr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r>
              <a:rPr lang="en-US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=BA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9116291" y="912847"/>
            <a:ext cx="2798173" cy="1082207"/>
          </a:xfrm>
          <a:prstGeom prst="roundRect">
            <a:avLst/>
          </a:prstGeom>
          <a:solidFill>
            <a:schemeClr val="accent6">
              <a:lumMod val="40000"/>
              <a:lumOff val="60000"/>
              <a:alpha val="3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Rounded Rectangle 30"/>
          <p:cNvSpPr/>
          <p:nvPr/>
        </p:nvSpPr>
        <p:spPr>
          <a:xfrm>
            <a:off x="9136920" y="4193717"/>
            <a:ext cx="2798173" cy="1082207"/>
          </a:xfrm>
          <a:prstGeom prst="roundRect">
            <a:avLst/>
          </a:prstGeom>
          <a:solidFill>
            <a:schemeClr val="accent6">
              <a:lumMod val="40000"/>
              <a:lumOff val="60000"/>
              <a:alpha val="3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Rounded Rectangle 31"/>
          <p:cNvSpPr/>
          <p:nvPr/>
        </p:nvSpPr>
        <p:spPr>
          <a:xfrm>
            <a:off x="5925128" y="933907"/>
            <a:ext cx="1260763" cy="1082207"/>
          </a:xfrm>
          <a:prstGeom prst="roundRect">
            <a:avLst/>
          </a:prstGeom>
          <a:solidFill>
            <a:schemeClr val="accent2">
              <a:lumMod val="40000"/>
              <a:lumOff val="60000"/>
              <a:alpha val="3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Chord 34"/>
          <p:cNvSpPr/>
          <p:nvPr/>
        </p:nvSpPr>
        <p:spPr>
          <a:xfrm>
            <a:off x="7430477" y="4193717"/>
            <a:ext cx="914400" cy="1082207"/>
          </a:xfrm>
          <a:prstGeom prst="chord">
            <a:avLst>
              <a:gd name="adj1" fmla="val 5253678"/>
              <a:gd name="adj2" fmla="val 16372941"/>
            </a:avLst>
          </a:prstGeom>
          <a:solidFill>
            <a:srgbClr val="FF0000">
              <a:alpha val="29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Chord 35"/>
          <p:cNvSpPr/>
          <p:nvPr/>
        </p:nvSpPr>
        <p:spPr>
          <a:xfrm rot="10800000">
            <a:off x="4821470" y="4199280"/>
            <a:ext cx="914400" cy="1082207"/>
          </a:xfrm>
          <a:prstGeom prst="chord">
            <a:avLst>
              <a:gd name="adj1" fmla="val 5253678"/>
              <a:gd name="adj2" fmla="val 16372941"/>
            </a:avLst>
          </a:prstGeom>
          <a:solidFill>
            <a:srgbClr val="FF0000">
              <a:alpha val="29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Rounded Rectangle 36"/>
          <p:cNvSpPr/>
          <p:nvPr/>
        </p:nvSpPr>
        <p:spPr>
          <a:xfrm>
            <a:off x="2637550" y="937748"/>
            <a:ext cx="650891" cy="1082207"/>
          </a:xfrm>
          <a:prstGeom prst="round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solidFill>
              <a:srgbClr val="22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Rounded Rectangle 37"/>
          <p:cNvSpPr/>
          <p:nvPr/>
        </p:nvSpPr>
        <p:spPr>
          <a:xfrm>
            <a:off x="2645463" y="4193717"/>
            <a:ext cx="650891" cy="1082207"/>
          </a:xfrm>
          <a:prstGeom prst="round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solidFill>
              <a:srgbClr val="224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635135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563418" y="2609400"/>
            <a:ext cx="1123141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8. Draw/Sketch Logic Circuit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32380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589684" y="3022709"/>
            <a:ext cx="422732" cy="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4" name="Rectangle 83"/>
          <p:cNvSpPr/>
          <p:nvPr/>
        </p:nvSpPr>
        <p:spPr>
          <a:xfrm>
            <a:off x="5308800" y="2499834"/>
            <a:ext cx="3834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endParaRPr lang="en-CA" sz="1100" dirty="0"/>
          </a:p>
        </p:txBody>
      </p:sp>
      <p:sp>
        <p:nvSpPr>
          <p:cNvPr id="85" name="Rectangle 84"/>
          <p:cNvSpPr/>
          <p:nvPr/>
        </p:nvSpPr>
        <p:spPr>
          <a:xfrm>
            <a:off x="5268818" y="2789348"/>
            <a:ext cx="4249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A’</a:t>
            </a:r>
            <a:endParaRPr lang="en-CA" sz="1100" dirty="0"/>
          </a:p>
        </p:txBody>
      </p:sp>
      <p:sp>
        <p:nvSpPr>
          <p:cNvPr id="86" name="Rectangle 85"/>
          <p:cNvSpPr/>
          <p:nvPr/>
        </p:nvSpPr>
        <p:spPr>
          <a:xfrm>
            <a:off x="2310251" y="2463103"/>
            <a:ext cx="5597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BA</a:t>
            </a:r>
            <a:endParaRPr lang="en-CA" sz="1100" dirty="0"/>
          </a:p>
        </p:txBody>
      </p:sp>
      <p:sp>
        <p:nvSpPr>
          <p:cNvPr id="88" name="Rectangle 87"/>
          <p:cNvSpPr/>
          <p:nvPr/>
        </p:nvSpPr>
        <p:spPr>
          <a:xfrm>
            <a:off x="2306661" y="2780833"/>
            <a:ext cx="5597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BA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2799869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49946" y="643149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118061" y="550360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0" y="648715"/>
            <a:ext cx="1219199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 (Recap)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0. Is the circuit sequential or combinational?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Any FF or feedback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 Sequential</a:t>
            </a:r>
            <a:endParaRPr lang="en-US" sz="24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1. What are </a:t>
            </a:r>
            <a:r>
              <a:rPr lang="en-US" sz="2400">
                <a:latin typeface="Segoe UI" panose="020B0502040204020203" pitchFamily="34" charset="0"/>
                <a:cs typeface="Segoe UI" panose="020B0502040204020203" pitchFamily="34" charset="0"/>
              </a:rPr>
              <a:t>the flip-flops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? 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RS, D, T, JK, or mixed (e.g., 2 JK, 1 RS, …)</a:t>
            </a: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2. What are the state combinations?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2400" baseline="30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#FF</a:t>
            </a:r>
            <a:endParaRPr lang="en-US" sz="2400" dirty="0">
              <a:solidFill>
                <a:srgbClr val="2240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3. Form “State” table: </a:t>
            </a:r>
          </a:p>
          <a:p>
            <a:pPr lvl="1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a)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Columns: for each FF, two columns: </a:t>
            </a:r>
          </a:p>
          <a:p>
            <a:pPr marL="1657350" lvl="2" indent="-742950" defTabSz="457200">
              <a:buFont typeface="Courier New" panose="02070309020205020404" pitchFamily="49" charset="0"/>
              <a:buChar char="o"/>
              <a:defRPr/>
            </a:pP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one for current state, </a:t>
            </a:r>
          </a:p>
          <a:p>
            <a:pPr marL="1657350" lvl="2" indent="-742950" defTabSz="457200">
              <a:buFont typeface="Courier New" panose="02070309020205020404" pitchFamily="49" charset="0"/>
              <a:buChar char="o"/>
              <a:defRPr/>
            </a:pP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one for next state</a:t>
            </a:r>
          </a:p>
          <a:p>
            <a:pPr lvl="1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b) Rows: for each state combination</a:t>
            </a:r>
          </a:p>
          <a:p>
            <a:pPr marL="1657350" lvl="2" indent="-742950" defTabSz="457200">
              <a:buFont typeface="Courier New" panose="02070309020205020404" pitchFamily="49" charset="0"/>
              <a:buChar char="o"/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In total: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2400" baseline="30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#FF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4. Fill the state table for 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state columns 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based on:</a:t>
            </a:r>
          </a:p>
          <a:p>
            <a:pPr marL="914400" lvl="1" indent="-457200" defTabSz="457200">
              <a:buFont typeface="+mj-lt"/>
              <a:buAutoNum type="alphaLcParenR"/>
              <a:defRPr/>
            </a:pP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current state</a:t>
            </a:r>
          </a:p>
          <a:p>
            <a:pPr marL="914400" lvl="1" indent="-457200" defTabSz="457200">
              <a:buFont typeface="+mj-lt"/>
              <a:buAutoNum type="alphaLcParenR"/>
              <a:defRPr/>
            </a:pP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inputs to the FFs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5. Form State Transition Diagram</a:t>
            </a:r>
          </a:p>
          <a:p>
            <a:pPr defTabSz="457200">
              <a:defRPr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6. (</a:t>
            </a:r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Optional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) Analyze paths and states in state transition diagram</a:t>
            </a:r>
          </a:p>
          <a:p>
            <a:pPr marL="742950" lvl="0" indent="-742950" algn="ctr" defTabSz="457200">
              <a:buAutoNum type="arabicPeriod"/>
              <a:defRPr/>
            </a:pPr>
            <a:endParaRPr lang="en-US" sz="2400" dirty="0">
              <a:solidFill>
                <a:srgbClr val="FF0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23090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81644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D6ECA7-3D11-4F66-A0ED-612669D890D2}"/>
              </a:ext>
            </a:extLst>
          </p:cNvPr>
          <p:cNvCxnSpPr>
            <a:cxnSpLocks/>
          </p:cNvCxnSpPr>
          <p:nvPr/>
        </p:nvCxnSpPr>
        <p:spPr>
          <a:xfrm>
            <a:off x="1232361" y="4523563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8D76DA-D763-4201-B9B4-BD198E925212}"/>
              </a:ext>
            </a:extLst>
          </p:cNvPr>
          <p:cNvCxnSpPr>
            <a:cxnSpLocks/>
          </p:cNvCxnSpPr>
          <p:nvPr/>
        </p:nvCxnSpPr>
        <p:spPr>
          <a:xfrm>
            <a:off x="1232361" y="2018675"/>
            <a:ext cx="97081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5D96E30-5304-46DE-838C-123EA69484E4}"/>
              </a:ext>
            </a:extLst>
          </p:cNvPr>
          <p:cNvSpPr/>
          <p:nvPr/>
        </p:nvSpPr>
        <p:spPr>
          <a:xfrm>
            <a:off x="563418" y="2609400"/>
            <a:ext cx="1123141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457200">
              <a:defRPr/>
            </a:pPr>
            <a:r>
              <a:rPr lang="en-US" sz="40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Design</a:t>
            </a:r>
          </a:p>
          <a:p>
            <a:pPr lvl="0" algn="ctr" defTabSz="457200">
              <a:defRPr/>
            </a:pPr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9. (Optional) Test</a:t>
            </a:r>
          </a:p>
          <a:p>
            <a:pPr lvl="0" algn="ctr" defTabSz="457200">
              <a:defRPr/>
            </a:pPr>
            <a:endParaRPr lang="en-US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38748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0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4" name="Table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981726"/>
              </p:ext>
            </p:extLst>
          </p:nvPr>
        </p:nvGraphicFramePr>
        <p:xfrm>
          <a:off x="2173933" y="4878823"/>
          <a:ext cx="8129790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40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95843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0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4" name="Table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856560"/>
              </p:ext>
            </p:extLst>
          </p:nvPr>
        </p:nvGraphicFramePr>
        <p:xfrm>
          <a:off x="2173933" y="4878823"/>
          <a:ext cx="8129790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65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1354965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40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854239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0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4" name="Table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765962"/>
              </p:ext>
            </p:extLst>
          </p:nvPr>
        </p:nvGraphicFramePr>
        <p:xfrm>
          <a:off x="110834" y="4358640"/>
          <a:ext cx="1208116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352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68101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34603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A=1, 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=1,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=1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----------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Comp.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sz="2000" b="0" baseline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40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334997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0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4" name="Table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435900"/>
              </p:ext>
            </p:extLst>
          </p:nvPr>
        </p:nvGraphicFramePr>
        <p:xfrm>
          <a:off x="110834" y="4358640"/>
          <a:ext cx="1208116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352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68101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34603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40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671258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0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4" name="Table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3276284"/>
              </p:ext>
            </p:extLst>
          </p:nvPr>
        </p:nvGraphicFramePr>
        <p:xfrm>
          <a:off x="110834" y="4358640"/>
          <a:ext cx="12081168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352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68101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34603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B=0, 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=A=1,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=A’=0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---------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Set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40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096445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0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4" name="Table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660398"/>
              </p:ext>
            </p:extLst>
          </p:nvPr>
        </p:nvGraphicFramePr>
        <p:xfrm>
          <a:off x="110834" y="4358640"/>
          <a:ext cx="1208116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352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68101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34603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40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635627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0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4" name="Table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2915450"/>
              </p:ext>
            </p:extLst>
          </p:nvPr>
        </p:nvGraphicFramePr>
        <p:xfrm>
          <a:off x="110834" y="4358640"/>
          <a:ext cx="1208116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352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681018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34603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40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974923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5367328" y="3022709"/>
            <a:ext cx="645088" cy="676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891578" y="2524348"/>
            <a:ext cx="1915742" cy="1329693"/>
            <a:chOff x="3923393" y="2331017"/>
            <a:chExt cx="1225891" cy="871402"/>
          </a:xfrm>
        </p:grpSpPr>
        <p:cxnSp>
          <p:nvCxnSpPr>
            <p:cNvPr id="4" name="Straight Connector 3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3923393" y="2331017"/>
              <a:ext cx="1225891" cy="871402"/>
              <a:chOff x="4399289" y="95249"/>
              <a:chExt cx="3392920" cy="2943225"/>
            </a:xfrm>
          </p:grpSpPr>
          <p:grpSp>
            <p:nvGrpSpPr>
              <p:cNvPr id="7" name="Group 6"/>
              <p:cNvGrpSpPr>
                <a:grpSpLocks noChangeAspect="1"/>
              </p:cNvGrpSpPr>
              <p:nvPr/>
            </p:nvGrpSpPr>
            <p:grpSpPr>
              <a:xfrm>
                <a:off x="4399289" y="491669"/>
                <a:ext cx="3392920" cy="1774350"/>
                <a:chOff x="2751702" y="1066799"/>
                <a:chExt cx="7467639" cy="3905254"/>
              </a:xfrm>
            </p:grpSpPr>
            <p:cxnSp>
              <p:nvCxnSpPr>
                <p:cNvPr id="14" name="Straight Connector 13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7391401" y="1086420"/>
                  <a:ext cx="2827940" cy="11878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751702" y="2568373"/>
                  <a:ext cx="1660962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" name="Picture 7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9" name="Picture 8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10" name="Oval 9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1" name="Oval 10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rgbClr val="2240F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rgbClr val="2240F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3" name="Oval 12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6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94339" y="2524348"/>
            <a:ext cx="1915742" cy="1329693"/>
            <a:chOff x="3923394" y="2331017"/>
            <a:chExt cx="1225891" cy="871402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29" name="Group 28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30" name="Picture 29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31" name="Picture 3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32" name="Oval 31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rgbClr val="FF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0</a:t>
                </a:r>
                <a:endParaRPr lang="en-CA" sz="4000" dirty="0">
                  <a:solidFill>
                    <a:srgbClr val="FF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" name="Oval 34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28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539823" y="2524348"/>
            <a:ext cx="1915742" cy="1329693"/>
            <a:chOff x="3923394" y="2331017"/>
            <a:chExt cx="1225891" cy="871402"/>
          </a:xfrm>
        </p:grpSpPr>
        <p:cxnSp>
          <p:nvCxnSpPr>
            <p:cNvPr id="46" name="Straight Connector 45"/>
            <p:cNvCxnSpPr/>
            <p:nvPr/>
          </p:nvCxnSpPr>
          <p:spPr>
            <a:xfrm flipV="1">
              <a:off x="3923394" y="3021851"/>
              <a:ext cx="270508" cy="0"/>
            </a:xfrm>
            <a:prstGeom prst="line">
              <a:avLst/>
            </a:prstGeom>
            <a:ln w="5080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925550" y="2331017"/>
              <a:ext cx="1223735" cy="871402"/>
              <a:chOff x="4405258" y="95249"/>
              <a:chExt cx="3386951" cy="2943225"/>
            </a:xfrm>
          </p:grpSpPr>
          <p:grpSp>
            <p:nvGrpSpPr>
              <p:cNvPr id="50" name="Group 49"/>
              <p:cNvGrpSpPr>
                <a:grpSpLocks noChangeAspect="1"/>
              </p:cNvGrpSpPr>
              <p:nvPr/>
            </p:nvGrpSpPr>
            <p:grpSpPr>
              <a:xfrm>
                <a:off x="4405258" y="491669"/>
                <a:ext cx="3386951" cy="1774350"/>
                <a:chOff x="2764839" y="1066799"/>
                <a:chExt cx="7454502" cy="3905254"/>
              </a:xfrm>
            </p:grpSpPr>
            <p:cxnSp>
              <p:nvCxnSpPr>
                <p:cNvPr id="57" name="Straight Connector 56"/>
                <p:cNvCxnSpPr/>
                <p:nvPr/>
              </p:nvCxnSpPr>
              <p:spPr>
                <a:xfrm>
                  <a:off x="7467601" y="1504949"/>
                  <a:ext cx="0" cy="128016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 flipV="1">
                  <a:off x="7477126" y="3688079"/>
                  <a:ext cx="0" cy="1280160"/>
                </a:xfrm>
                <a:prstGeom prst="line">
                  <a:avLst/>
                </a:prstGeom>
                <a:ln w="41275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 flipV="1">
                  <a:off x="7391402" y="1493072"/>
                  <a:ext cx="2827939" cy="11879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/>
                <p:cNvCxnSpPr/>
                <p:nvPr/>
              </p:nvCxnSpPr>
              <p:spPr>
                <a:xfrm flipV="1">
                  <a:off x="7458074" y="4968239"/>
                  <a:ext cx="2761267" cy="3814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/>
              </p:nvCxnSpPr>
              <p:spPr>
                <a:xfrm>
                  <a:off x="4412664" y="1952712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/>
              </p:nvCxnSpPr>
              <p:spPr>
                <a:xfrm flipV="1">
                  <a:off x="4412664" y="3623397"/>
                  <a:ext cx="0" cy="91440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/>
              </p:nvCxnSpPr>
              <p:spPr>
                <a:xfrm flipH="1" flipV="1">
                  <a:off x="4393615" y="2848063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4393614" y="2775496"/>
                  <a:ext cx="3083511" cy="843827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2764839" y="1066799"/>
                  <a:ext cx="1647825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 flipV="1">
                  <a:off x="2764839" y="2568373"/>
                  <a:ext cx="1647826" cy="0"/>
                </a:xfrm>
                <a:prstGeom prst="line">
                  <a:avLst/>
                </a:prstGeom>
                <a:ln w="50800">
                  <a:solidFill>
                    <a:schemeClr val="tx1"/>
                  </a:solidFill>
                  <a:head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1" name="Picture 50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2694" y="283896"/>
                <a:ext cx="1400315" cy="819484"/>
              </a:xfrm>
              <a:prstGeom prst="rect">
                <a:avLst/>
              </a:prstGeom>
            </p:spPr>
          </p:pic>
          <p:pic>
            <p:nvPicPr>
              <p:cNvPr id="52" name="Picture 51" descr="A picture containing shape&#10;&#10;Description automatically generated">
                <a:extLst>
                  <a:ext uri="{FF2B5EF4-FFF2-40B4-BE49-F238E27FC236}">
                    <a16:creationId xmlns:a16="http://schemas.microsoft.com/office/drawing/2014/main" id="{DA8AF105-A5F3-4D51-9DBB-698A3293D0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7022" y="1855884"/>
                <a:ext cx="1400315" cy="819484"/>
              </a:xfrm>
              <a:prstGeom prst="rect">
                <a:avLst/>
              </a:prstGeom>
            </p:spPr>
          </p:pic>
          <p:sp>
            <p:nvSpPr>
              <p:cNvPr id="53" name="Oval 52"/>
              <p:cNvSpPr>
                <a:spLocks noChangeAspect="1"/>
              </p:cNvSpPr>
              <p:nvPr/>
            </p:nvSpPr>
            <p:spPr>
              <a:xfrm>
                <a:off x="6253361" y="593908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>
              <a:xfrm>
                <a:off x="6262886" y="2184583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829174" y="95249"/>
                <a:ext cx="2133599" cy="2943225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accent6">
                        <a:lumMod val="75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CA" sz="4400" dirty="0">
                  <a:solidFill>
                    <a:schemeClr val="accent6">
                      <a:lumMod val="7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6971430" y="2172849"/>
                <a:ext cx="182880" cy="18288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sz="1400"/>
              </a:p>
            </p:txBody>
          </p:sp>
        </p:grpSp>
        <p:sp>
          <p:nvSpPr>
            <p:cNvPr id="48" name="Rectangle 47"/>
            <p:cNvSpPr/>
            <p:nvPr/>
          </p:nvSpPr>
          <p:spPr>
            <a:xfrm>
              <a:off x="4190923" y="2936778"/>
              <a:ext cx="289764" cy="1953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Clk</a:t>
              </a:r>
              <a:endParaRPr lang="en-CA" sz="1100" dirty="0"/>
            </a:p>
          </p:txBody>
        </p:sp>
        <p:sp>
          <p:nvSpPr>
            <p:cNvPr id="49" name="Triangle 107">
              <a:extLst>
                <a:ext uri="{FF2B5EF4-FFF2-40B4-BE49-F238E27FC236}">
                  <a16:creationId xmlns:a16="http://schemas.microsoft.com/office/drawing/2014/main" id="{127D4477-86A7-2A49-B84E-44A539BC61D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76259" y="2956930"/>
              <a:ext cx="144000" cy="124138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</p:grpSp>
      <p:cxnSp>
        <p:nvCxnSpPr>
          <p:cNvPr id="67" name="Straight Connector 66"/>
          <p:cNvCxnSpPr/>
          <p:nvPr/>
        </p:nvCxnSpPr>
        <p:spPr>
          <a:xfrm flipV="1">
            <a:off x="2309827" y="4190623"/>
            <a:ext cx="6236932" cy="6916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8555488" y="3566072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5608209" y="3560109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2891580" y="3560110"/>
            <a:ext cx="0" cy="636475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3309656" y="3448693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2" name="Rectangle 71"/>
          <p:cNvSpPr/>
          <p:nvPr/>
        </p:nvSpPr>
        <p:spPr>
          <a:xfrm>
            <a:off x="2157737" y="3751144"/>
            <a:ext cx="452824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Clk</a:t>
            </a:r>
            <a:endParaRPr lang="en-CA" sz="1100" dirty="0"/>
          </a:p>
        </p:txBody>
      </p:sp>
      <p:sp>
        <p:nvSpPr>
          <p:cNvPr id="73" name="Rectangle 72"/>
          <p:cNvSpPr/>
          <p:nvPr/>
        </p:nvSpPr>
        <p:spPr>
          <a:xfrm>
            <a:off x="8776450" y="2562051"/>
            <a:ext cx="221718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01378" y="2880458"/>
            <a:ext cx="272272" cy="298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825549" y="2519639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5850477" y="2838046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FF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089978" y="2502674"/>
            <a:ext cx="2952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14906" y="2821081"/>
            <a:ext cx="3626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2240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endParaRPr lang="en-CA" sz="1100" dirty="0">
              <a:solidFill>
                <a:srgbClr val="2240FF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8223053" y="2470941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sp>
        <p:nvSpPr>
          <p:cNvPr id="80" name="Rectangle 79"/>
          <p:cNvSpPr/>
          <p:nvPr/>
        </p:nvSpPr>
        <p:spPr>
          <a:xfrm>
            <a:off x="8247981" y="2789348"/>
            <a:ext cx="351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en-CA" sz="1100" dirty="0"/>
          </a:p>
        </p:txBody>
      </p:sp>
      <p:cxnSp>
        <p:nvCxnSpPr>
          <p:cNvPr id="87" name="Straight Connector 86"/>
          <p:cNvCxnSpPr/>
          <p:nvPr/>
        </p:nvCxnSpPr>
        <p:spPr>
          <a:xfrm>
            <a:off x="5644444" y="2225630"/>
            <a:ext cx="4589447" cy="27970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5357225" y="1987933"/>
            <a:ext cx="5098340" cy="27311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0233891" y="2223600"/>
            <a:ext cx="7233" cy="557233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10442008" y="1997354"/>
            <a:ext cx="10151" cy="1506924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flipV="1">
            <a:off x="5357225" y="1987933"/>
            <a:ext cx="8048" cy="104153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H="1" flipV="1">
            <a:off x="5619121" y="2194189"/>
            <a:ext cx="5544" cy="520769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 flipV="1">
            <a:off x="7302119" y="1485255"/>
            <a:ext cx="9185" cy="1295578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 flipV="1">
            <a:off x="7569559" y="1485255"/>
            <a:ext cx="1" cy="755610"/>
          </a:xfrm>
          <a:prstGeom prst="line">
            <a:avLst/>
          </a:prstGeom>
          <a:ln w="508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Picture 109" descr="A picture containing shape&#10;&#10;Description automatically generated">
            <a:extLst>
              <a:ext uri="{FF2B5EF4-FFF2-40B4-BE49-F238E27FC236}">
                <a16:creationId xmlns:a16="http://schemas.microsoft.com/office/drawing/2014/main" id="{CDE8C9C6-1EA8-461F-BB4C-4C604862BB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890970" y="829971"/>
            <a:ext cx="1097159" cy="637997"/>
          </a:xfrm>
          <a:prstGeom prst="rect">
            <a:avLst/>
          </a:prstGeom>
        </p:spPr>
      </p:pic>
      <p:cxnSp>
        <p:nvCxnSpPr>
          <p:cNvPr id="111" name="Straight Connector 110"/>
          <p:cNvCxnSpPr/>
          <p:nvPr/>
        </p:nvCxnSpPr>
        <p:spPr>
          <a:xfrm>
            <a:off x="2891578" y="574379"/>
            <a:ext cx="4547972" cy="23282"/>
          </a:xfrm>
          <a:prstGeom prst="line">
            <a:avLst/>
          </a:prstGeom>
          <a:ln w="50800">
            <a:solidFill>
              <a:schemeClr val="tx1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2891578" y="570350"/>
            <a:ext cx="0" cy="2126211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flipV="1">
            <a:off x="2891578" y="2696562"/>
            <a:ext cx="0" cy="315104"/>
          </a:xfrm>
          <a:prstGeom prst="line">
            <a:avLst/>
          </a:prstGeom>
          <a:ln w="508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4" name="Table 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744053"/>
              </p:ext>
            </p:extLst>
          </p:nvPr>
        </p:nvGraphicFramePr>
        <p:xfrm>
          <a:off x="110834" y="4358640"/>
          <a:ext cx="12081168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3528">
                  <a:extLst>
                    <a:ext uri="{9D8B030D-6E8A-4147-A177-3AD203B41FA5}">
                      <a16:colId xmlns:a16="http://schemas.microsoft.com/office/drawing/2014/main" val="402508398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591465298"/>
                    </a:ext>
                  </a:extLst>
                </a:gridCol>
                <a:gridCol w="2013528">
                  <a:extLst>
                    <a:ext uri="{9D8B030D-6E8A-4147-A177-3AD203B41FA5}">
                      <a16:colId xmlns:a16="http://schemas.microsoft.com/office/drawing/2014/main" val="820857960"/>
                    </a:ext>
                  </a:extLst>
                </a:gridCol>
                <a:gridCol w="2364509">
                  <a:extLst>
                    <a:ext uri="{9D8B030D-6E8A-4147-A177-3AD203B41FA5}">
                      <a16:colId xmlns:a16="http://schemas.microsoft.com/office/drawing/2014/main" val="193179222"/>
                    </a:ext>
                  </a:extLst>
                </a:gridCol>
                <a:gridCol w="1330037">
                  <a:extLst>
                    <a:ext uri="{9D8B030D-6E8A-4147-A177-3AD203B41FA5}">
                      <a16:colId xmlns:a16="http://schemas.microsoft.com/office/drawing/2014/main" val="2130060407"/>
                    </a:ext>
                  </a:extLst>
                </a:gridCol>
                <a:gridCol w="2346038">
                  <a:extLst>
                    <a:ext uri="{9D8B030D-6E8A-4147-A177-3AD203B41FA5}">
                      <a16:colId xmlns:a16="http://schemas.microsoft.com/office/drawing/2014/main" val="241796228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Q(T+1)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8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3859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C=1, J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=BA=01=0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K</a:t>
                      </a:r>
                      <a:r>
                        <a:rPr lang="en-US" sz="2000" b="0" baseline="-25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=BA=01=0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---------------</a:t>
                      </a:r>
                    </a:p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Store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305549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2000" b="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?</a:t>
                      </a:r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40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0389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1138</TotalTime>
  <Words>5641</Words>
  <Application>Microsoft Office PowerPoint</Application>
  <PresentationFormat>Widescreen</PresentationFormat>
  <Paragraphs>3084</Paragraphs>
  <Slides>104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104</vt:i4>
      </vt:variant>
    </vt:vector>
  </HeadingPairs>
  <TitlesOfParts>
    <vt:vector size="114" baseType="lpstr">
      <vt:lpstr>Arial</vt:lpstr>
      <vt:lpstr>Bradley Hand ITC</vt:lpstr>
      <vt:lpstr>Calibri</vt:lpstr>
      <vt:lpstr>Calibri Light</vt:lpstr>
      <vt:lpstr>Courier New</vt:lpstr>
      <vt:lpstr>Segoe UI</vt:lpstr>
      <vt:lpstr>Segoe UI Light</vt:lpstr>
      <vt:lpstr>Segoe UI Light (Headings)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School of Computer Science; Faculty of Science; University of Windsor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Sequential Logic Design Computer Architecture I: Digital Design Winter 2021</dc:title>
  <dc:subject>Computer Science</dc:subject>
  <dc:creator>Hossein Fani;hfani@uwindsor.ca</dc:creator>
  <cp:keywords>Sequential Logic ;Computer Architecture ;Digital Design ;Winter2021</cp:keywords>
  <dc:description>Hossein Fani;hfani@uwindsor.ca</dc:description>
  <cp:lastModifiedBy>Hossein Fani</cp:lastModifiedBy>
  <cp:revision>313</cp:revision>
  <dcterms:created xsi:type="dcterms:W3CDTF">2020-11-22T22:30:43Z</dcterms:created>
  <dcterms:modified xsi:type="dcterms:W3CDTF">2021-04-01T02:47:18Z</dcterms:modified>
</cp:coreProperties>
</file>

<file path=docProps/thumbnail.jpeg>
</file>